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  <p:sldMasterId id="2147483845" r:id="rId2"/>
    <p:sldMasterId id="2147483873" r:id="rId3"/>
    <p:sldMasterId id="2147483922" r:id="rId4"/>
  </p:sldMasterIdLst>
  <p:notesMasterIdLst>
    <p:notesMasterId r:id="rId29"/>
  </p:notesMasterIdLst>
  <p:handoutMasterIdLst>
    <p:handoutMasterId r:id="rId30"/>
  </p:handoutMasterIdLst>
  <p:sldIdLst>
    <p:sldId id="398" r:id="rId5"/>
    <p:sldId id="280" r:id="rId6"/>
    <p:sldId id="318" r:id="rId7"/>
    <p:sldId id="335" r:id="rId8"/>
    <p:sldId id="336" r:id="rId9"/>
    <p:sldId id="341" r:id="rId10"/>
    <p:sldId id="342" r:id="rId11"/>
    <p:sldId id="343" r:id="rId12"/>
    <p:sldId id="344" r:id="rId13"/>
    <p:sldId id="346" r:id="rId14"/>
    <p:sldId id="407" r:id="rId15"/>
    <p:sldId id="347" r:id="rId16"/>
    <p:sldId id="351" r:id="rId17"/>
    <p:sldId id="349" r:id="rId18"/>
    <p:sldId id="396" r:id="rId19"/>
    <p:sldId id="350" r:id="rId20"/>
    <p:sldId id="401" r:id="rId21"/>
    <p:sldId id="358" r:id="rId22"/>
    <p:sldId id="389" r:id="rId23"/>
    <p:sldId id="403" r:id="rId24"/>
    <p:sldId id="365" r:id="rId25"/>
    <p:sldId id="368" r:id="rId26"/>
    <p:sldId id="374" r:id="rId27"/>
    <p:sldId id="395" r:id="rId28"/>
  </p:sldIdLst>
  <p:sldSz cx="12192000" cy="6858000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jo Soh" initials="JS" lastIdx="1" clrIdx="0">
    <p:extLst>
      <p:ext uri="{19B8F6BF-5375-455C-9EA6-DF929625EA0E}">
        <p15:presenceInfo xmlns:p15="http://schemas.microsoft.com/office/powerpoint/2012/main" userId="S-1-5-21-369252471-1609465093-1541874228-134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A9CD"/>
    <a:srgbClr val="FF33CC"/>
    <a:srgbClr val="0DA0BC"/>
    <a:srgbClr val="D753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3896" autoAdjust="0"/>
  </p:normalViewPr>
  <p:slideViewPr>
    <p:cSldViewPr snapToGrid="0">
      <p:cViewPr varScale="1">
        <p:scale>
          <a:sx n="89" d="100"/>
          <a:sy n="89" d="100"/>
        </p:scale>
        <p:origin x="618" y="96"/>
      </p:cViewPr>
      <p:guideLst/>
    </p:cSldViewPr>
  </p:slideViewPr>
  <p:outlineViewPr>
    <p:cViewPr>
      <p:scale>
        <a:sx n="33" d="100"/>
        <a:sy n="33" d="100"/>
      </p:scale>
      <p:origin x="0" y="-13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Retails!$C$9</c:f>
              <c:strCache>
                <c:ptCount val="1"/>
                <c:pt idx="0">
                  <c:v>2014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Retails!$B$10</c:f>
              <c:strCache>
                <c:ptCount val="1"/>
                <c:pt idx="0">
                  <c:v>UFO Cost</c:v>
                </c:pt>
              </c:strCache>
            </c:strRef>
          </c:cat>
          <c:val>
            <c:numRef>
              <c:f>Retails!$C$10</c:f>
              <c:numCache>
                <c:formatCode>"$"#,##0.00</c:formatCode>
                <c:ptCount val="1"/>
                <c:pt idx="0">
                  <c:v>7302331.4500000002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D4-42FE-B153-836DCD9182F7}"/>
            </c:ext>
          </c:extLst>
        </c:ser>
        <c:ser>
          <c:idx val="1"/>
          <c:order val="1"/>
          <c:tx>
            <c:strRef>
              <c:f>Retails!$D$9</c:f>
              <c:strCache>
                <c:ptCount val="1"/>
                <c:pt idx="0">
                  <c:v>2015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Retails!$B$10</c:f>
              <c:strCache>
                <c:ptCount val="1"/>
                <c:pt idx="0">
                  <c:v>UFO Cost</c:v>
                </c:pt>
              </c:strCache>
            </c:strRef>
          </c:cat>
          <c:val>
            <c:numRef>
              <c:f>Retails!$D$10</c:f>
              <c:numCache>
                <c:formatCode>"$"#,##0.00</c:formatCode>
                <c:ptCount val="1"/>
                <c:pt idx="0">
                  <c:v>13386672.08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D4-42FE-B153-836DCD9182F7}"/>
            </c:ext>
          </c:extLst>
        </c:ser>
        <c:ser>
          <c:idx val="2"/>
          <c:order val="2"/>
          <c:tx>
            <c:strRef>
              <c:f>Retails!$E$9</c:f>
              <c:strCache>
                <c:ptCount val="1"/>
                <c:pt idx="0">
                  <c:v>2016</c:v>
                </c:pt>
              </c:strCache>
            </c:strRef>
          </c:tx>
          <c:spPr>
            <a:gradFill>
              <a:gsLst>
                <a:gs pos="100000">
                  <a:schemeClr val="accent3">
                    <a:alpha val="0"/>
                  </a:schemeClr>
                </a:gs>
                <a:gs pos="50000">
                  <a:schemeClr val="accent3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Retails!$B$10</c:f>
              <c:strCache>
                <c:ptCount val="1"/>
                <c:pt idx="0">
                  <c:v>UFO Cost</c:v>
                </c:pt>
              </c:strCache>
            </c:strRef>
          </c:cat>
          <c:val>
            <c:numRef>
              <c:f>Retails!$E$10</c:f>
              <c:numCache>
                <c:formatCode>"$"#,##0.00</c:formatCode>
                <c:ptCount val="1"/>
                <c:pt idx="0">
                  <c:v>15962603.320000004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D4-42FE-B153-836DCD9182F7}"/>
            </c:ext>
          </c:extLst>
        </c:ser>
        <c:ser>
          <c:idx val="3"/>
          <c:order val="3"/>
          <c:tx>
            <c:strRef>
              <c:f>Retails!$F$9</c:f>
              <c:strCache>
                <c:ptCount val="1"/>
                <c:pt idx="0">
                  <c:v>2017</c:v>
                </c:pt>
              </c:strCache>
            </c:strRef>
          </c:tx>
          <c:spPr>
            <a:gradFill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Retails!$B$10</c:f>
              <c:strCache>
                <c:ptCount val="1"/>
                <c:pt idx="0">
                  <c:v>UFO Cost</c:v>
                </c:pt>
              </c:strCache>
            </c:strRef>
          </c:cat>
          <c:val>
            <c:numRef>
              <c:f>Retails!$F$10</c:f>
              <c:numCache>
                <c:formatCode>"$"#,##0.00</c:formatCode>
                <c:ptCount val="1"/>
                <c:pt idx="0">
                  <c:v>20692510.319999997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9D4-42FE-B153-836DCD9182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27779264"/>
        <c:axId val="327779824"/>
        <c:axId val="0"/>
      </c:bar3DChart>
      <c:catAx>
        <c:axId val="3277792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7779824"/>
        <c:crosses val="autoZero"/>
        <c:auto val="1"/>
        <c:lblAlgn val="ctr"/>
        <c:lblOffset val="100"/>
        <c:noMultiLvlLbl val="0"/>
      </c:catAx>
      <c:valAx>
        <c:axId val="3277798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crossAx val="327779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555555555555555E-2"/>
          <c:y val="4.6296296296296294E-2"/>
          <c:w val="0.93888888888888888"/>
          <c:h val="0.8191046952464274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PS!$A$3</c:f>
              <c:strCache>
                <c:ptCount val="1"/>
                <c:pt idx="0">
                  <c:v>2014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val>
            <c:numRef>
              <c:f>PS!$B$3</c:f>
              <c:numCache>
                <c:formatCode>"$"#,##0.00</c:formatCode>
                <c:ptCount val="1"/>
                <c:pt idx="0">
                  <c:v>1716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66-4D8E-A259-D8D53B2CBC96}"/>
            </c:ext>
          </c:extLst>
        </c:ser>
        <c:ser>
          <c:idx val="1"/>
          <c:order val="1"/>
          <c:tx>
            <c:strRef>
              <c:f>PS!$A$4</c:f>
              <c:strCache>
                <c:ptCount val="1"/>
                <c:pt idx="0">
                  <c:v>2015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val>
            <c:numRef>
              <c:f>PS!$B$4</c:f>
              <c:numCache>
                <c:formatCode>"$"#,##0.00</c:formatCode>
                <c:ptCount val="1"/>
                <c:pt idx="0">
                  <c:v>1951585.3599999999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66-4D8E-A259-D8D53B2CBC96}"/>
            </c:ext>
          </c:extLst>
        </c:ser>
        <c:ser>
          <c:idx val="2"/>
          <c:order val="2"/>
          <c:tx>
            <c:strRef>
              <c:f>PS!$A$5</c:f>
              <c:strCache>
                <c:ptCount val="1"/>
                <c:pt idx="0">
                  <c:v>2016</c:v>
                </c:pt>
              </c:strCache>
            </c:strRef>
          </c:tx>
          <c:spPr>
            <a:gradFill>
              <a:gsLst>
                <a:gs pos="100000">
                  <a:schemeClr val="accent3">
                    <a:alpha val="0"/>
                  </a:schemeClr>
                </a:gs>
                <a:gs pos="50000">
                  <a:schemeClr val="accent3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val>
            <c:numRef>
              <c:f>PS!$B$5</c:f>
              <c:numCache>
                <c:formatCode>"$"#,##0.00</c:formatCode>
                <c:ptCount val="1"/>
                <c:pt idx="0">
                  <c:v>7198514.34081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66-4D8E-A259-D8D53B2CBC96}"/>
            </c:ext>
          </c:extLst>
        </c:ser>
        <c:ser>
          <c:idx val="3"/>
          <c:order val="3"/>
          <c:tx>
            <c:strRef>
              <c:f>PS!$A$6</c:f>
              <c:strCache>
                <c:ptCount val="1"/>
                <c:pt idx="0">
                  <c:v>2017</c:v>
                </c:pt>
              </c:strCache>
            </c:strRef>
          </c:tx>
          <c:spPr>
            <a:gradFill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val>
            <c:numRef>
              <c:f>PS!$B$6</c:f>
              <c:numCache>
                <c:formatCode>"$"#,##0.00</c:formatCode>
                <c:ptCount val="1"/>
                <c:pt idx="0">
                  <c:v>12174858.731840001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566-4D8E-A259-D8D53B2CBC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73170912"/>
        <c:axId val="173171472"/>
        <c:axId val="0"/>
      </c:bar3DChart>
      <c:catAx>
        <c:axId val="1731709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3171472"/>
        <c:crosses val="autoZero"/>
        <c:auto val="1"/>
        <c:lblAlgn val="ctr"/>
        <c:lblOffset val="100"/>
        <c:noMultiLvlLbl val="0"/>
      </c:catAx>
      <c:valAx>
        <c:axId val="1731714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crossAx val="173170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78" tIns="46639" rIns="93278" bIns="46639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78" tIns="46639" rIns="93278" bIns="46639" rtlCol="0"/>
          <a:lstStyle>
            <a:lvl1pPr algn="r">
              <a:defRPr sz="1200"/>
            </a:lvl1pPr>
          </a:lstStyle>
          <a:p>
            <a:fld id="{BAE8F43E-BEAA-4605-8C29-B984B96B9780}" type="datetimeFigureOut">
              <a:rPr lang="en-SG" smtClean="0"/>
              <a:t>17/5/2018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015"/>
            <a:ext cx="3041968" cy="466911"/>
          </a:xfrm>
          <a:prstGeom prst="rect">
            <a:avLst/>
          </a:prstGeom>
        </p:spPr>
        <p:txBody>
          <a:bodyPr vert="horz" lIns="93278" tIns="46639" rIns="93278" bIns="46639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3" y="8839015"/>
            <a:ext cx="3041968" cy="466911"/>
          </a:xfrm>
          <a:prstGeom prst="rect">
            <a:avLst/>
          </a:prstGeom>
        </p:spPr>
        <p:txBody>
          <a:bodyPr vert="horz" lIns="93278" tIns="46639" rIns="93278" bIns="46639" rtlCol="0" anchor="b"/>
          <a:lstStyle>
            <a:lvl1pPr algn="r">
              <a:defRPr sz="1200"/>
            </a:lvl1pPr>
          </a:lstStyle>
          <a:p>
            <a:fld id="{60A7354E-5E84-492E-8974-3A6AB1F6E56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51934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78" tIns="46639" rIns="93278" bIns="46639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78" tIns="46639" rIns="93278" bIns="46639" rtlCol="0"/>
          <a:lstStyle>
            <a:lvl1pPr algn="r">
              <a:defRPr sz="1200"/>
            </a:lvl1pPr>
          </a:lstStyle>
          <a:p>
            <a:fld id="{8FB74ABB-2056-4805-AFF6-3BE7FA355D86}" type="datetimeFigureOut">
              <a:rPr lang="en-SG" smtClean="0"/>
              <a:t>17/5/2018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650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78" tIns="46639" rIns="93278" bIns="46639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78476"/>
            <a:ext cx="5615940" cy="3664208"/>
          </a:xfrm>
          <a:prstGeom prst="rect">
            <a:avLst/>
          </a:prstGeom>
        </p:spPr>
        <p:txBody>
          <a:bodyPr vert="horz" lIns="93278" tIns="46639" rIns="93278" bIns="4663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5"/>
            <a:ext cx="3041968" cy="466911"/>
          </a:xfrm>
          <a:prstGeom prst="rect">
            <a:avLst/>
          </a:prstGeom>
        </p:spPr>
        <p:txBody>
          <a:bodyPr vert="horz" lIns="93278" tIns="46639" rIns="93278" bIns="46639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5"/>
            <a:ext cx="3041968" cy="466911"/>
          </a:xfrm>
          <a:prstGeom prst="rect">
            <a:avLst/>
          </a:prstGeom>
        </p:spPr>
        <p:txBody>
          <a:bodyPr vert="horz" lIns="93278" tIns="46639" rIns="93278" bIns="46639" rtlCol="0" anchor="b"/>
          <a:lstStyle>
            <a:lvl1pPr algn="r">
              <a:defRPr sz="1200"/>
            </a:lvl1pPr>
          </a:lstStyle>
          <a:p>
            <a:fld id="{4DB5017E-5F90-475A-AAB6-F26233D6F61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02871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2017 vs 2016 commission up 30%</a:t>
            </a:r>
          </a:p>
          <a:p>
            <a:r>
              <a:rPr lang="en-US" dirty="0"/>
              <a:t>2017</a:t>
            </a:r>
            <a:r>
              <a:rPr lang="en-US" baseline="0" dirty="0"/>
              <a:t> vs 2014 377% increase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5017E-5F90-475A-AAB6-F26233D6F614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15123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5017E-5F90-475A-AAB6-F26233D6F614}" type="slidenum">
              <a:rPr lang="en-SG" smtClean="0">
                <a:solidFill>
                  <a:prstClr val="black"/>
                </a:solidFill>
              </a:rPr>
              <a:pPr/>
              <a:t>13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18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5017E-5F90-475A-AAB6-F26233D6F614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559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now, what have you done for your </a:t>
            </a:r>
            <a:r>
              <a:rPr lang="en-US" dirty="0" err="1"/>
              <a:t>unfranchise</a:t>
            </a:r>
            <a:r>
              <a:rPr lang="en-US" dirty="0"/>
              <a:t> business? And what will you be doing to move to your target?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5017E-5F90-475A-AAB6-F26233D6F614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956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79713" y="520700"/>
            <a:ext cx="4616450" cy="2597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you consistently work on and </a:t>
            </a:r>
            <a:r>
              <a:rPr lang="en-US" baseline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focus on the 4 result producing activities? So every minutes of your time count?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48821-BD14-E641-8C71-FCC771A1070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942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5017E-5F90-475A-AAB6-F26233D6F614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50744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need to position yourself for success and you know the best way is?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5017E-5F90-475A-AAB6-F26233D6F614}" type="slidenum">
              <a:rPr lang="en-SG" smtClean="0">
                <a:solidFill>
                  <a:prstClr val="black"/>
                </a:solidFill>
              </a:rPr>
              <a:pPr/>
              <a:t>20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35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product brokerage</a:t>
            </a:r>
            <a:r>
              <a:rPr lang="en-US" baseline="0" dirty="0"/>
              <a:t> and internet marketing company specialize in one to one marketing..</a:t>
            </a:r>
          </a:p>
          <a:p>
            <a:r>
              <a:rPr lang="en-US" baseline="0" dirty="0"/>
              <a:t>We sell all kind of product that in need by the consumers…. And we have wide range of product you can use and sell…  now we are now new product I wish to share with in this convention….. Guess what</a:t>
            </a:r>
          </a:p>
          <a:p>
            <a:endParaRPr lang="en-US" baseline="0" dirty="0"/>
          </a:p>
          <a:p>
            <a:r>
              <a:rPr lang="en-US" baseline="0" dirty="0"/>
              <a:t>Cue video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5017E-5F90-475A-AAB6-F26233D6F614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2117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Small to medium load (5-7 kg) = 1 pack is needed</a:t>
            </a:r>
          </a:p>
          <a:p>
            <a:r>
              <a:rPr lang="en-SG" dirty="0"/>
              <a:t>Large load (8kg above) = 2 pack is needed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5017E-5F90-475A-AAB6-F26233D6F614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26087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5017E-5F90-475A-AAB6-F26233D6F614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95744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Why?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5017E-5F90-475A-AAB6-F26233D6F614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42432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Results that speak for themselves. Data reports and Statistical Analysis comparing UFO’s, Master UFO’s SA Members, and SA Master Members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5017E-5F90-475A-AAB6-F26233D6F614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97780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5017E-5F90-475A-AAB6-F26233D6F614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25172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5017E-5F90-475A-AAB6-F26233D6F614}" type="slidenum">
              <a:rPr lang="en-SG" smtClean="0">
                <a:solidFill>
                  <a:prstClr val="black"/>
                </a:solidFill>
              </a:rPr>
              <a:pPr/>
              <a:t>7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974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</a:t>
            </a:r>
            <a:r>
              <a:rPr lang="en-US" baseline="0" dirty="0"/>
              <a:t> UFO </a:t>
            </a:r>
            <a:r>
              <a:rPr lang="en-US" baseline="0" dirty="0" err="1"/>
              <a:t>ultmate</a:t>
            </a:r>
            <a:r>
              <a:rPr lang="en-US" baseline="0" dirty="0"/>
              <a:t> target is to flush weekly 5000 BV/IBV left and right. Do you want to want to manage 50 customers who buy 100 BV or you want 10 customers buy 500 BV?</a:t>
            </a:r>
          </a:p>
          <a:p>
            <a:r>
              <a:rPr lang="en-US" baseline="0" dirty="0"/>
              <a:t>It is simple concept of helping your customer to change what they have been spending to what you have on your portal…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5017E-5F90-475A-AAB6-F26233D6F614}" type="slidenum">
              <a:rPr lang="en-SG" smtClean="0">
                <a:solidFill>
                  <a:prstClr val="black"/>
                </a:solidFill>
              </a:rPr>
              <a:pPr/>
              <a:t>9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733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5017E-5F90-475A-AAB6-F26233D6F614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85723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5017E-5F90-475A-AAB6-F26233D6F614}" type="slidenum">
              <a:rPr lang="en-SG" smtClean="0">
                <a:solidFill>
                  <a:prstClr val="black"/>
                </a:solidFill>
              </a:rPr>
              <a:pPr/>
              <a:t>11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081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5017E-5F90-475A-AAB6-F26233D6F614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1546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5/17/2018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20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799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207" y="457200"/>
            <a:ext cx="2858819" cy="1600200"/>
          </a:xfrm>
        </p:spPr>
        <p:txBody>
          <a:bodyPr anchor="b">
            <a:normAutofit/>
          </a:bodyPr>
          <a:lstStyle>
            <a:lvl1pPr>
              <a:defRPr sz="2800" i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7822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7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15AD-7B2F-1B4F-AE8C-7199C0848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814D-DE33-B345-AB41-8C0414DF5D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299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15AD-7B2F-1B4F-AE8C-7199C0848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814D-DE33-B345-AB41-8C0414DF5D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42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15AD-7B2F-1B4F-AE8C-7199C0848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814D-DE33-B345-AB41-8C0414DF5D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679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15AD-7B2F-1B4F-AE8C-7199C0848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814D-DE33-B345-AB41-8C0414DF5D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396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15AD-7B2F-1B4F-AE8C-7199C0848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814D-DE33-B345-AB41-8C0414DF5D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513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15AD-7B2F-1B4F-AE8C-7199C0848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814D-DE33-B345-AB41-8C0414DF5D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93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15AD-7B2F-1B4F-AE8C-7199C0848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814D-DE33-B345-AB41-8C0414DF5D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644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00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15AD-7B2F-1B4F-AE8C-7199C0848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814D-DE33-B345-AB41-8C0414DF5D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073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68300"/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168300"/>
              <a:t>5/17/2018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68300"/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68300"/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168300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86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15AD-7B2F-1B4F-AE8C-7199C0848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814D-DE33-B345-AB41-8C0414DF5D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97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15AD-7B2F-1B4F-AE8C-7199C0848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814D-DE33-B345-AB41-8C0414DF5D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85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15AD-7B2F-1B4F-AE8C-7199C0848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B814D-DE33-B345-AB41-8C0414DF5D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67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_Background_shutterstock_162858260.png"/>
          <p:cNvPicPr>
            <a:picLocks noChangeAspect="1"/>
          </p:cNvPicPr>
          <p:nvPr userDrawn="1"/>
        </p:nvPicPr>
        <p:blipFill>
          <a:blip r:embed="rId2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0" y="4114800"/>
            <a:ext cx="5119360" cy="319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19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491" y="1828800"/>
            <a:ext cx="8231744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490" y="4800600"/>
            <a:ext cx="8231744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5404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5/17/2018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01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891" y="2514600"/>
            <a:ext cx="8694663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491" y="5410201"/>
            <a:ext cx="8689596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5/17/2018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06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5174" y="1905001"/>
            <a:ext cx="442075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806" y="1905001"/>
            <a:ext cx="4420751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5/17/2018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7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08" y="1905000"/>
            <a:ext cx="441770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808" y="2743201"/>
            <a:ext cx="441770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1489" y="1905000"/>
            <a:ext cx="441770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1489" y="2743201"/>
            <a:ext cx="441770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5/17/2018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26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5/17/2018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2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20458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5/17/2018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3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704" y="685800"/>
            <a:ext cx="6402467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5/17/2018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4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52704" y="685800"/>
            <a:ext cx="6402466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5/17/2018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8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5/17/2018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5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794" y="381001"/>
            <a:ext cx="1524398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809" y="381001"/>
            <a:ext cx="7393324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5/17/2018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3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defTabSz="914377"/>
            <a:fld id="{3E002834-018E-FD43-8E77-AEABFC94B986}" type="datetimeFigureOut">
              <a:rPr lang="en-US" sz="1867" smtClean="0">
                <a:solidFill>
                  <a:prstClr val="black"/>
                </a:solidFill>
              </a:rPr>
              <a:pPr defTabSz="914377"/>
              <a:t>5/17/2018</a:t>
            </a:fld>
            <a:endParaRPr lang="en-US" sz="1867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defTabSz="914377"/>
            <a:endParaRPr lang="en-US" sz="1867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defTabSz="914377"/>
            <a:fld id="{FCA72E17-1E22-C640-AECE-81C0974304A6}" type="slidenum">
              <a:rPr 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en-US" sz="1867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14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4389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2907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0457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717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143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88010" tIns="45718" rIns="8801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88010" tIns="45718" rIns="8801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86"/>
            <a:ext cx="2743200" cy="365125"/>
          </a:xfrm>
          <a:prstGeom prst="rect">
            <a:avLst/>
          </a:prstGeom>
        </p:spPr>
        <p:txBody>
          <a:bodyPr vert="horz" lIns="88010" tIns="45718" rIns="88010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68300"/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168300"/>
              <a:t>5/17/2018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86"/>
            <a:ext cx="4114800" cy="365125"/>
          </a:xfrm>
          <a:prstGeom prst="rect">
            <a:avLst/>
          </a:prstGeom>
        </p:spPr>
        <p:txBody>
          <a:bodyPr vert="horz" lIns="88010" tIns="45718" rIns="88010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68300"/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86"/>
            <a:ext cx="2743200" cy="365125"/>
          </a:xfrm>
          <a:prstGeom prst="rect">
            <a:avLst/>
          </a:prstGeom>
        </p:spPr>
        <p:txBody>
          <a:bodyPr vert="horz" lIns="88010" tIns="45718" rIns="88010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68300"/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168300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73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947" r:id="rId2"/>
  </p:sldLayoutIdLst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xStyles>
    <p:titleStyle>
      <a:lvl1pPr algn="l" defTabSz="11683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597" indent="-292597" algn="l" defTabSz="116830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77789" indent="-292597" algn="l" defTabSz="11683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459936" indent="-292597" algn="l" defTabSz="11683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043808" indent="-292597" algn="l" defTabSz="11683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4pPr>
      <a:lvl5pPr marL="2628185" indent="-292597" algn="l" defTabSz="11683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5pPr>
      <a:lvl6pPr marL="3212770" indent="-292597" algn="l" defTabSz="11683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6pPr>
      <a:lvl7pPr marL="3796352" indent="-292597" algn="l" defTabSz="11683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7pPr>
      <a:lvl8pPr marL="4380393" indent="-292597" algn="l" defTabSz="11683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8pPr>
      <a:lvl9pPr marL="4964412" indent="-292597" algn="l" defTabSz="116830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1pPr>
      <a:lvl2pPr marL="583636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2pPr>
      <a:lvl3pPr marL="1168300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3pPr>
      <a:lvl4pPr marL="1752727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4pPr>
      <a:lvl5pPr marL="2336858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5pPr>
      <a:lvl6pPr marL="2920402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6pPr>
      <a:lvl7pPr marL="3504088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7pPr>
      <a:lvl8pPr marL="4088332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8pPr>
      <a:lvl9pPr marL="4672458" algn="l" defTabSz="1168300" rtl="0" eaLnBrk="1" latinLnBrk="0" hangingPunct="1">
        <a:defRPr sz="25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459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316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2400" b="0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–"/>
        <a:defRPr sz="2000" b="0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714457" indent="-342891" algn="l" defTabSz="914377" rtl="0" eaLnBrk="1" latinLnBrk="0" hangingPunct="1">
        <a:lnSpc>
          <a:spcPct val="90000"/>
        </a:lnSpc>
        <a:spcBef>
          <a:spcPts val="500"/>
        </a:spcBef>
        <a:buFont typeface="+mj-lt"/>
        <a:buAutoNum type="arabicParenR"/>
        <a:defRPr sz="1867" b="0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171646" indent="-342891" algn="l" defTabSz="914377" rtl="0" eaLnBrk="1" latinLnBrk="0" hangingPunct="1">
        <a:lnSpc>
          <a:spcPct val="90000"/>
        </a:lnSpc>
        <a:spcBef>
          <a:spcPts val="500"/>
        </a:spcBef>
        <a:buFont typeface="+mj-lt"/>
        <a:buAutoNum type="alphaLcParenR"/>
        <a:defRPr sz="1867" b="0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A9C215AD-7B2F-1B4F-AE8C-7199C0848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5/17/2018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BA6B814D-DE33-B345-AB41-8C0414DF5D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8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0" y="1904999"/>
            <a:ext cx="913677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565" y="6400800"/>
            <a:ext cx="1449767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5/17/2018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810" y="6400800"/>
            <a:ext cx="6554906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00800"/>
            <a:ext cx="83841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659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.png"/><Relationship Id="rId4" Type="http://schemas.openxmlformats.org/officeDocument/2006/relationships/chart" Target="../charts/char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6.jpeg"/><Relationship Id="rId4" Type="http://schemas.openxmlformats.org/officeDocument/2006/relationships/image" Target="../media/image41.png"/><Relationship Id="rId9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0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6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6.JPG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4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6338482"/>
              </p:ext>
            </p:extLst>
          </p:nvPr>
        </p:nvGraphicFramePr>
        <p:xfrm>
          <a:off x="0" y="1854928"/>
          <a:ext cx="6143898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1412571" y="439604"/>
            <a:ext cx="917533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cap="all" dirty="0">
                <a:latin typeface="Bodoni MT" panose="02070603080606020203" pitchFamily="18" charset="0"/>
              </a:rPr>
              <a:t>Mall without </a:t>
            </a:r>
            <a:r>
              <a:rPr lang="en-US" sz="6000" cap="all" dirty="0" err="1">
                <a:latin typeface="Bodoni MT" panose="02070603080606020203" pitchFamily="18" charset="0"/>
              </a:rPr>
              <a:t>WallS</a:t>
            </a:r>
            <a:endParaRPr lang="en-US" sz="5400" b="1" cap="all" spc="-225" baseline="30000" dirty="0">
              <a:latin typeface="Lato Black" panose="020F0A02020204030203" pitchFamily="34" charset="0"/>
            </a:endParaRPr>
          </a:p>
          <a:p>
            <a:pPr algn="ctr"/>
            <a:endParaRPr lang="it-IT" sz="2000" dirty="0">
              <a:latin typeface="Bodoni MT" panose="02070603080606020203" pitchFamily="18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6838906"/>
              </p:ext>
            </p:extLst>
          </p:nvPr>
        </p:nvGraphicFramePr>
        <p:xfrm>
          <a:off x="5617029" y="1725937"/>
          <a:ext cx="6574971" cy="4781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23" y="237638"/>
            <a:ext cx="10798627" cy="623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41412" y="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SHOPPING ANNUITY </a:t>
            </a:r>
            <a:r>
              <a:rPr lang="en-US" sz="4800" cap="all" dirty="0" err="1"/>
              <a:t>programme</a:t>
            </a:r>
            <a:r>
              <a:rPr lang="en-US" sz="4800" cap="all" dirty="0"/>
              <a:t> </a:t>
            </a:r>
            <a:br>
              <a:rPr lang="en-US" sz="4800" cap="all" dirty="0"/>
            </a:br>
            <a:r>
              <a:rPr lang="en-US" sz="4800" cap="all" dirty="0"/>
              <a:t>Online TOOLs</a:t>
            </a:r>
            <a:endParaRPr lang="en-SG" sz="4800" cap="al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72534">
            <a:off x="1226697" y="2288366"/>
            <a:ext cx="4794304" cy="35053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411" y="1561062"/>
            <a:ext cx="4878698" cy="5042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94" y="1561062"/>
            <a:ext cx="11063833" cy="510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08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1" y="1452266"/>
            <a:ext cx="12026981" cy="5338946"/>
          </a:xfrm>
          <a:prstGeom prst="rect">
            <a:avLst/>
          </a:prstGeom>
        </p:spPr>
      </p:pic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3026584" y="6740"/>
            <a:ext cx="9073830" cy="804411"/>
          </a:xfrm>
        </p:spPr>
        <p:txBody>
          <a:bodyPr>
            <a:normAutofit/>
          </a:bodyPr>
          <a:lstStyle/>
          <a:p>
            <a:pPr algn="ctr"/>
            <a:r>
              <a:rPr lang="en" sz="4800" dirty="0"/>
              <a:t>SHOP LOCAL PROGRAMME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097" y="1292993"/>
            <a:ext cx="3594365" cy="48517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14372">
            <a:off x="5290563" y="1568322"/>
            <a:ext cx="4087505" cy="4933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023" y="1752000"/>
            <a:ext cx="3729406" cy="4949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6137">
            <a:off x="-214106" y="-63458"/>
            <a:ext cx="3094424" cy="2529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C58ECB-630A-432C-B969-17BFD0D5A2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478" y="787997"/>
            <a:ext cx="3000679" cy="5210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1E0954-E91F-4658-8523-6DDDDB90B4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826" y="1385477"/>
            <a:ext cx="3665863" cy="4949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BB735B-D996-4208-9740-86F74B610F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36" y="2668455"/>
            <a:ext cx="3460394" cy="461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28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0" b="5301"/>
          <a:stretch>
            <a:fillRect/>
          </a:stretch>
        </p:blipFill>
        <p:spPr bwMode="auto">
          <a:xfrm>
            <a:off x="8175539" y="-2940896"/>
            <a:ext cx="1653264" cy="228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2068875" y="156753"/>
            <a:ext cx="9905998" cy="808447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CAMPAIGNS &amp; PROMOTIONS</a:t>
            </a:r>
            <a:endParaRPr lang="en-SG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24" y="1776547"/>
            <a:ext cx="8382847" cy="49769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550" y="1073621"/>
            <a:ext cx="7168555" cy="5013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6137">
            <a:off x="-203112" y="-198516"/>
            <a:ext cx="3094424" cy="252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73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8" t="5554" r="25918" b="59515"/>
          <a:stretch/>
        </p:blipFill>
        <p:spPr>
          <a:xfrm>
            <a:off x="7184795" y="771343"/>
            <a:ext cx="3582020" cy="5926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6137">
            <a:off x="-180879" y="-77599"/>
            <a:ext cx="3094424" cy="25297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19469" y="32058"/>
            <a:ext cx="9905998" cy="14785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cap="all" dirty="0"/>
              <a:t>New marketing email</a:t>
            </a:r>
            <a:endParaRPr lang="en-SG" sz="4800" cap="al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13713"/>
          <a:stretch/>
        </p:blipFill>
        <p:spPr>
          <a:xfrm>
            <a:off x="3209946" y="771343"/>
            <a:ext cx="3299732" cy="59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2" y="1786923"/>
            <a:ext cx="6529513" cy="50710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6137">
            <a:off x="-209446" y="-48430"/>
            <a:ext cx="3094424" cy="252977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2" y="69549"/>
            <a:ext cx="9905998" cy="844764"/>
          </a:xfrm>
        </p:spPr>
        <p:txBody>
          <a:bodyPr>
            <a:normAutofit/>
          </a:bodyPr>
          <a:lstStyle/>
          <a:p>
            <a:pPr algn="ctr"/>
            <a:r>
              <a:rPr lang="en-US" sz="4800" cap="all" dirty="0"/>
              <a:t>Features on magazine</a:t>
            </a:r>
            <a:endParaRPr lang="en-SG" sz="4800" cap="all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5521">
            <a:off x="6854792" y="1331510"/>
            <a:ext cx="4327964" cy="28747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r="50333"/>
          <a:stretch/>
        </p:blipFill>
        <p:spPr>
          <a:xfrm rot="540139">
            <a:off x="7090430" y="3347977"/>
            <a:ext cx="2149565" cy="26313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50114"/>
          <a:stretch/>
        </p:blipFill>
        <p:spPr>
          <a:xfrm rot="20680906">
            <a:off x="9328002" y="3006767"/>
            <a:ext cx="2159033" cy="2631385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379" y="1882380"/>
            <a:ext cx="3186179" cy="4248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512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67258" y="144269"/>
            <a:ext cx="95149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cap="all" dirty="0">
                <a:ln w="3175">
                  <a:noFill/>
                </a:ln>
              </a:rPr>
              <a:t>SHOPUFOGEAR.COM</a:t>
            </a:r>
            <a:endParaRPr lang="en-US" sz="9600" cap="all" dirty="0">
              <a:ln w="3175">
                <a:noFill/>
              </a:ln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077" y="1277256"/>
            <a:ext cx="3456811" cy="5377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479" y="1277256"/>
            <a:ext cx="4398466" cy="2483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479" y="4180115"/>
            <a:ext cx="4398467" cy="24746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-2340875" y="2854203"/>
            <a:ext cx="78466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9600" cap="all" dirty="0">
              <a:ln w="3175">
                <a:noFill/>
              </a:ln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-506073" y="3504363"/>
            <a:ext cx="5377544" cy="92333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cap="all" dirty="0">
                <a:ln w="3175">
                  <a:noFill/>
                </a:ln>
                <a:solidFill>
                  <a:srgbClr val="FFFF00"/>
                </a:solidFill>
              </a:rPr>
              <a:t>MERCHANDISE</a:t>
            </a:r>
            <a:endParaRPr lang="en-US" sz="9600" cap="all" dirty="0">
              <a:ln w="3175">
                <a:noFill/>
              </a:ln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6137">
            <a:off x="-172101" y="-86595"/>
            <a:ext cx="3094424" cy="252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0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7463" y="383525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cap="all" dirty="0">
                <a:ln w="3175">
                  <a:noFill/>
                </a:ln>
                <a:solidFill>
                  <a:srgbClr val="FFFF00"/>
                </a:solidFill>
              </a:rPr>
              <a:t>united overseas bank</a:t>
            </a:r>
            <a:endParaRPr lang="en-US" sz="9600" cap="all" dirty="0">
              <a:ln w="3175">
                <a:noFill/>
              </a:ln>
              <a:solidFill>
                <a:srgbClr val="FFFF00"/>
              </a:solidFill>
            </a:endParaRPr>
          </a:p>
        </p:txBody>
      </p:sp>
      <p:pic>
        <p:nvPicPr>
          <p:cNvPr id="1028" name="Picture 4" descr="Coming Soon, Soon, Coming, Sign, Message, 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6022">
            <a:off x="27378" y="-31158"/>
            <a:ext cx="3250198" cy="229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639B01-9402-49D9-B14A-87554DC6D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10" y="1981028"/>
            <a:ext cx="7132490" cy="4292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240488-36C0-4B0E-9C60-92D51B9E8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6954">
            <a:off x="427092" y="2465482"/>
            <a:ext cx="5160342" cy="254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3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8080" y="121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G" dirty="0"/>
          </a:p>
        </p:txBody>
      </p:sp>
      <p:sp>
        <p:nvSpPr>
          <p:cNvPr id="6" name="TextBox 5"/>
          <p:cNvSpPr txBox="1"/>
          <p:nvPr/>
        </p:nvSpPr>
        <p:spPr>
          <a:xfrm>
            <a:off x="653143" y="2921167"/>
            <a:ext cx="6779623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UNFRANCHISE</a:t>
            </a:r>
            <a:endParaRPr lang="en-SG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12" descr="Image result for focus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953589"/>
            <a:ext cx="7220530" cy="462717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outerShdw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13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94169" y="231347"/>
            <a:ext cx="10515600" cy="842613"/>
          </a:xfrm>
          <a:prstGeom prst="rect">
            <a:avLst/>
          </a:prstGeom>
        </p:spPr>
        <p:txBody>
          <a:bodyPr lIns="121904" tIns="60957" rIns="121904" bIns="60957"/>
          <a:lstStyle>
            <a:lvl1pPr algn="l" defTabSz="87637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267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34215" y="1667592"/>
            <a:ext cx="9775554" cy="45259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Use and Sell the </a:t>
            </a:r>
            <a:r>
              <a:rPr lang="en-US" b="1" dirty="0">
                <a:solidFill>
                  <a:srgbClr val="FFC000"/>
                </a:solidFill>
                <a:latin typeface="Verdana"/>
                <a:ea typeface="ＭＳ Ｐゴシック" charset="0"/>
                <a:cs typeface="Verdana"/>
              </a:rPr>
              <a:t>PRODUCTS </a:t>
            </a:r>
            <a:r>
              <a:rPr lang="en-US" b="1" dirty="0">
                <a:latin typeface="Verdana"/>
                <a:ea typeface="ＭＳ Ｐゴシック" charset="0"/>
                <a:cs typeface="Verdana"/>
              </a:rPr>
              <a:t>– Match Product to People</a:t>
            </a:r>
          </a:p>
          <a:p>
            <a:endParaRPr lang="en-US" b="1" dirty="0">
              <a:solidFill>
                <a:srgbClr val="FFFFFF"/>
              </a:solidFill>
              <a:latin typeface="Verdana"/>
              <a:ea typeface="ＭＳ Ｐゴシック" charset="0"/>
              <a:cs typeface="Verdana"/>
            </a:endParaRPr>
          </a:p>
          <a:p>
            <a:r>
              <a:rPr lang="en-US" b="1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Share the </a:t>
            </a:r>
            <a:r>
              <a:rPr lang="en-US" b="1" dirty="0">
                <a:solidFill>
                  <a:srgbClr val="FFC000"/>
                </a:solidFill>
                <a:latin typeface="Verdana"/>
                <a:ea typeface="ＭＳ Ｐゴシック" charset="0"/>
                <a:cs typeface="Verdana"/>
              </a:rPr>
              <a:t>BUSINESS OPPORTUNITY </a:t>
            </a:r>
            <a:r>
              <a:rPr lang="en-US" b="1" dirty="0">
                <a:latin typeface="Verdana"/>
                <a:ea typeface="ＭＳ Ｐゴシック" charset="0"/>
                <a:cs typeface="Verdana"/>
              </a:rPr>
              <a:t>– Show Plan</a:t>
            </a:r>
          </a:p>
          <a:p>
            <a:endParaRPr lang="en-US" b="1" dirty="0">
              <a:solidFill>
                <a:srgbClr val="FFFFFF"/>
              </a:solidFill>
              <a:latin typeface="Verdana"/>
              <a:ea typeface="ＭＳ Ｐゴシック" charset="0"/>
              <a:cs typeface="Verdana"/>
            </a:endParaRPr>
          </a:p>
          <a:p>
            <a:r>
              <a:rPr lang="en-US" b="1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Share </a:t>
            </a:r>
            <a:r>
              <a:rPr lang="en-US" b="1" dirty="0">
                <a:solidFill>
                  <a:srgbClr val="FFC000"/>
                </a:solidFill>
                <a:latin typeface="Verdana"/>
                <a:ea typeface="ＭＳ Ｐゴシック" charset="0"/>
                <a:cs typeface="Verdana"/>
              </a:rPr>
              <a:t>EDUCATION</a:t>
            </a:r>
            <a:r>
              <a:rPr lang="en-US" b="1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 - How many tickets do you have to the next event?</a:t>
            </a:r>
          </a:p>
          <a:p>
            <a:endParaRPr lang="en-US" b="1" dirty="0">
              <a:solidFill>
                <a:srgbClr val="FFFFFF"/>
              </a:solidFill>
              <a:latin typeface="Verdana"/>
              <a:ea typeface="ＭＳ Ｐゴシック" charset="0"/>
              <a:cs typeface="Verdana"/>
            </a:endParaRPr>
          </a:p>
          <a:p>
            <a:r>
              <a:rPr lang="en-US" b="1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Share </a:t>
            </a:r>
            <a:r>
              <a:rPr lang="en-US" b="1" dirty="0">
                <a:solidFill>
                  <a:srgbClr val="FFC000"/>
                </a:solidFill>
                <a:latin typeface="Verdana"/>
                <a:ea typeface="ＭＳ Ｐゴシック" charset="0"/>
                <a:cs typeface="Verdana"/>
              </a:rPr>
              <a:t>SHOPPING ANNUITY </a:t>
            </a:r>
            <a:r>
              <a:rPr lang="en-US" b="1" dirty="0">
                <a:solidFill>
                  <a:srgbClr val="FFFFFF"/>
                </a:solidFill>
                <a:latin typeface="Verdana"/>
                <a:ea typeface="ＭＳ Ｐゴシック" charset="0"/>
                <a:cs typeface="Verdana"/>
              </a:rPr>
              <a:t>Concept : How many people you have help to convert their spending into earnings by going through shopping annuity assessment?</a:t>
            </a:r>
          </a:p>
          <a:p>
            <a:endParaRPr lang="en-US" b="1" dirty="0">
              <a:solidFill>
                <a:srgbClr val="FFFFFF"/>
              </a:solidFill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54963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cap="all" dirty="0">
                <a:ln w="3175">
                  <a:noFill/>
                </a:ln>
                <a:solidFill>
                  <a:srgbClr val="FFFF00"/>
                </a:solidFill>
              </a:rPr>
              <a:t>RESULT PRODUCING ACTIVITIES</a:t>
            </a:r>
            <a:endParaRPr lang="en-US" sz="9600" cap="all" dirty="0">
              <a:ln w="31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0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45" y="259825"/>
            <a:ext cx="6744789" cy="50585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4870" y="690216"/>
            <a:ext cx="4306247" cy="3445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79458">
            <a:off x="303832" y="3557802"/>
            <a:ext cx="3180408" cy="2490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1892">
            <a:off x="8013541" y="3847759"/>
            <a:ext cx="3417508" cy="23115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3285">
            <a:off x="4065226" y="3430488"/>
            <a:ext cx="3529964" cy="264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3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06"/>
          <a:stretch/>
        </p:blipFill>
        <p:spPr>
          <a:xfrm rot="16200000">
            <a:off x="2454675" y="2851655"/>
            <a:ext cx="6908800" cy="508000"/>
          </a:xfrm>
          <a:prstGeom prst="rect">
            <a:avLst/>
          </a:prstGeom>
          <a:ln>
            <a:noFill/>
          </a:ln>
        </p:spPr>
      </p:pic>
      <p:pic>
        <p:nvPicPr>
          <p:cNvPr id="8194" name="Picture 2" descr="Image result for business advant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29" y="0"/>
            <a:ext cx="5731516" cy="693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906613" y="3921473"/>
            <a:ext cx="6349849" cy="1776808"/>
            <a:chOff x="5997074" y="487831"/>
            <a:chExt cx="6349849" cy="17768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7074" y="574944"/>
              <a:ext cx="1697544" cy="1624631"/>
            </a:xfrm>
            <a:prstGeom prst="rect">
              <a:avLst/>
            </a:prstGeom>
            <a:effectLst>
              <a:outerShdw blurRad="1219200" sx="118000" sy="118000" algn="ctr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7961671" y="487831"/>
              <a:ext cx="4385252" cy="1377298"/>
            </a:xfrm>
            <a:prstGeom prst="rect">
              <a:avLst/>
            </a:prstGeom>
          </p:spPr>
          <p:txBody>
            <a:bodyPr wrap="square" lIns="68579" tIns="34289" rIns="68579" bIns="34289">
              <a:spAutoFit/>
            </a:bodyPr>
            <a:lstStyle/>
            <a:p>
              <a:pPr defTabSz="685783"/>
              <a:r>
                <a:rPr lang="en-US" sz="4100" b="1" cap="all" dirty="0">
                  <a:ln>
                    <a:solidFill>
                      <a:srgbClr val="44546A">
                        <a:lumMod val="50000"/>
                      </a:srgbClr>
                    </a:solidFill>
                  </a:ln>
                  <a:solidFill>
                    <a:srgbClr val="00A9FC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The Shopping </a:t>
              </a:r>
              <a:r>
                <a:rPr lang="en-US" sz="4400" b="1" cap="all" dirty="0">
                  <a:ln>
                    <a:solidFill>
                      <a:srgbClr val="44546A">
                        <a:lumMod val="50000"/>
                      </a:srgbClr>
                    </a:solidFill>
                  </a:ln>
                  <a:solidFill>
                    <a:srgbClr val="00A9FC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Annuity</a:t>
              </a:r>
              <a:r>
                <a:rPr lang="en-US" sz="4100" b="1" cap="all" baseline="30000" dirty="0">
                  <a:ln>
                    <a:solidFill>
                      <a:srgbClr val="44546A">
                        <a:lumMod val="50000"/>
                      </a:srgbClr>
                    </a:solidFill>
                  </a:ln>
                  <a:solidFill>
                    <a:srgbClr val="00A9FC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®</a:t>
              </a:r>
              <a:endParaRPr lang="en-US" sz="3900" b="1" cap="all" baseline="3000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A9F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961671" y="1872224"/>
              <a:ext cx="4166574" cy="392415"/>
            </a:xfrm>
            <a:prstGeom prst="rect">
              <a:avLst/>
            </a:prstGeom>
          </p:spPr>
          <p:txBody>
            <a:bodyPr wrap="none" lIns="68579" tIns="34289" rIns="68579" bIns="34289">
              <a:spAutoFit/>
            </a:bodyPr>
            <a:lstStyle/>
            <a:p>
              <a:pPr defTabSz="685783"/>
              <a:r>
                <a:rPr lang="en-US" sz="2100" b="1" cap="all" dirty="0">
                  <a:solidFill>
                    <a:srgbClr val="0070C0"/>
                  </a:solidFill>
                </a:rPr>
                <a:t>Convert Spending Into Earning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906613" y="705463"/>
            <a:ext cx="6437849" cy="3040154"/>
            <a:chOff x="5909074" y="2880296"/>
            <a:chExt cx="6437849" cy="304015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074" y="3333514"/>
              <a:ext cx="1711572" cy="144070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7961671" y="2880296"/>
              <a:ext cx="4385252" cy="1361909"/>
            </a:xfrm>
            <a:prstGeom prst="rect">
              <a:avLst/>
            </a:prstGeom>
          </p:spPr>
          <p:txBody>
            <a:bodyPr wrap="square" lIns="68579" tIns="34289" rIns="68579" bIns="34289">
              <a:spAutoFit/>
            </a:bodyPr>
            <a:lstStyle/>
            <a:p>
              <a:pPr defTabSz="685783"/>
              <a:r>
                <a:rPr lang="en-US" sz="4400" b="1" cap="all" dirty="0">
                  <a:ln>
                    <a:solidFill>
                      <a:srgbClr val="44546A">
                        <a:lumMod val="50000"/>
                      </a:srgbClr>
                    </a:solidFill>
                  </a:ln>
                  <a:solidFill>
                    <a:srgbClr val="A7A7A7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Master</a:t>
              </a:r>
              <a:r>
                <a:rPr lang="en-US" sz="4000" b="1" cap="all" dirty="0">
                  <a:ln>
                    <a:solidFill>
                      <a:srgbClr val="44546A">
                        <a:lumMod val="50000"/>
                      </a:srgbClr>
                    </a:solidFill>
                  </a:ln>
                  <a:solidFill>
                    <a:srgbClr val="A7A7A7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 UFO </a:t>
              </a:r>
              <a:r>
                <a:rPr lang="en-US" sz="4000" b="1" cap="all" dirty="0" err="1">
                  <a:ln>
                    <a:solidFill>
                      <a:srgbClr val="44546A">
                        <a:lumMod val="50000"/>
                      </a:srgbClr>
                    </a:solidFill>
                  </a:ln>
                  <a:solidFill>
                    <a:srgbClr val="A7A7A7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ProgramME</a:t>
              </a:r>
              <a:endParaRPr lang="en-US" sz="3600" b="1" cap="all" baseline="3000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A7A7A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6" name="Subtitle 2"/>
            <p:cNvSpPr txBox="1">
              <a:spLocks/>
            </p:cNvSpPr>
            <p:nvPr/>
          </p:nvSpPr>
          <p:spPr>
            <a:xfrm>
              <a:off x="7913619" y="4264687"/>
              <a:ext cx="4342843" cy="1655763"/>
            </a:xfrm>
            <a:prstGeom prst="rect">
              <a:avLst/>
            </a:prstGeom>
          </p:spPr>
          <p:txBody>
            <a:bodyPr/>
            <a:lstStyle>
              <a:lvl1pPr marL="292597" indent="-292597" algn="l" defTabSz="1168300" rtl="0" eaLnBrk="1" latinLnBrk="0" hangingPunct="1">
                <a:lnSpc>
                  <a:spcPct val="90000"/>
                </a:lnSpc>
                <a:spcBef>
                  <a:spcPts val="1333"/>
                </a:spcBef>
                <a:buFont typeface="Arial" panose="020B0604020202020204" pitchFamily="34" charset="0"/>
                <a:buChar char="•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77789" indent="-292597" algn="l" defTabSz="116830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59936" indent="-292597" algn="l" defTabSz="116830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3808" indent="-292597" algn="l" defTabSz="116830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5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628185" indent="-292597" algn="l" defTabSz="116830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5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212770" indent="-292597" algn="l" defTabSz="116830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5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96352" indent="-292597" algn="l" defTabSz="116830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5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80393" indent="-292597" algn="l" defTabSz="116830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5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64412" indent="-292597" algn="l" defTabSz="116830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5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b="1" dirty="0">
                  <a:solidFill>
                    <a:srgbClr val="0070C0"/>
                  </a:solidFill>
                </a:rPr>
                <a:t>A STRUCTURED SYSTEM THAT IDENTIFIES AND QUANTIFIES WHAT SUCCESSFUL UNFRANCHISE® OWNERS DO.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07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mage result for free image in position yourself for succ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07" y="409937"/>
            <a:ext cx="8905875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471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462" y="258383"/>
            <a:ext cx="102980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6000" dirty="0">
                <a:latin typeface="Bodoni MT" panose="02070603080606020203" pitchFamily="18" charset="0"/>
              </a:rPr>
              <a:t>MarketSingapore</a:t>
            </a:r>
            <a:r>
              <a:rPr lang="it-IT" sz="6000" baseline="30000" dirty="0">
                <a:latin typeface="Bodoni MT" panose="02070603080606020203" pitchFamily="18" charset="0"/>
              </a:rPr>
              <a:t>®</a:t>
            </a:r>
            <a:r>
              <a:rPr lang="it-IT" sz="6000" dirty="0">
                <a:latin typeface="Bodoni MT" panose="02070603080606020203" pitchFamily="18" charset="0"/>
              </a:rPr>
              <a:t>|SHOP.COM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1642" y="3018601"/>
            <a:ext cx="124360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dirty="0">
                <a:solidFill>
                  <a:srgbClr val="FFC000"/>
                </a:solidFill>
                <a:latin typeface="Bodoni MT" panose="02070603080606020203" pitchFamily="18" charset="0"/>
              </a:rPr>
              <a:t>Match Product to People, </a:t>
            </a:r>
          </a:p>
          <a:p>
            <a:pPr algn="ctr"/>
            <a:r>
              <a:rPr lang="it-IT" sz="4800" dirty="0">
                <a:solidFill>
                  <a:srgbClr val="FFC000"/>
                </a:solidFill>
                <a:latin typeface="Bodoni MT" panose="02070603080606020203" pitchFamily="18" charset="0"/>
              </a:rPr>
              <a:t>          Match People to Product! </a:t>
            </a:r>
          </a:p>
        </p:txBody>
      </p:sp>
      <p:pic>
        <p:nvPicPr>
          <p:cNvPr id="12" name="Picture 2" descr="C:\Users\markm\Desktop\SHOP preso screen shots\ufjoin now\macbook_pro_15-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014049"/>
            <a:ext cx="7315200" cy="403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17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9073" y="334536"/>
            <a:ext cx="10738625" cy="628928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13" y="1271238"/>
            <a:ext cx="973873" cy="9738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92" y="1271238"/>
            <a:ext cx="973873" cy="9738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72" y="1271238"/>
            <a:ext cx="973873" cy="9738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274" y="1271238"/>
            <a:ext cx="973873" cy="9738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137" y="1271238"/>
            <a:ext cx="973873" cy="9738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151" y="1271238"/>
            <a:ext cx="973873" cy="9738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13" y="2494156"/>
            <a:ext cx="973873" cy="9738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92" y="2494156"/>
            <a:ext cx="973873" cy="9738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72" y="2494156"/>
            <a:ext cx="973873" cy="9738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274" y="2494156"/>
            <a:ext cx="973873" cy="9738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137" y="2494156"/>
            <a:ext cx="973873" cy="9738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151" y="2494156"/>
            <a:ext cx="973873" cy="9738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13" y="3787697"/>
            <a:ext cx="973873" cy="9738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92" y="3787697"/>
            <a:ext cx="973873" cy="9738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72" y="3787697"/>
            <a:ext cx="973873" cy="9738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274" y="3787697"/>
            <a:ext cx="973873" cy="9738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137" y="3787697"/>
            <a:ext cx="973873" cy="9738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151" y="3787697"/>
            <a:ext cx="973873" cy="9738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13" y="5081238"/>
            <a:ext cx="973873" cy="9738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92" y="5081238"/>
            <a:ext cx="973873" cy="9738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72" y="5081238"/>
            <a:ext cx="973873" cy="9738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274" y="5081238"/>
            <a:ext cx="973873" cy="9738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137" y="5081238"/>
            <a:ext cx="973873" cy="9738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151" y="5081238"/>
            <a:ext cx="973873" cy="9738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3" y="3020122"/>
            <a:ext cx="3837878" cy="383787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113872" y="3969007"/>
            <a:ext cx="112627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prstClr val="white">
                    <a:lumMod val="50000"/>
                  </a:prstClr>
                </a:solidFill>
              </a:rPr>
              <a:t>=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 </a:t>
            </a:r>
            <a:endParaRPr lang="en-SG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4242" y="566749"/>
            <a:ext cx="34029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79646">
                    <a:lumMod val="75000"/>
                  </a:srgbClr>
                </a:solidFill>
                <a:latin typeface="Advance" panose="020B0500000000000000" pitchFamily="34" charset="0"/>
                <a:cs typeface="Aharoni" panose="02010803020104030203" pitchFamily="2" charset="-79"/>
              </a:rPr>
              <a:t>24</a:t>
            </a:r>
            <a:endParaRPr lang="en-SG" sz="11500" b="1" dirty="0">
              <a:solidFill>
                <a:srgbClr val="F79646">
                  <a:lumMod val="75000"/>
                </a:srgbClr>
              </a:solidFill>
              <a:latin typeface="Advance" panose="020B0500000000000000" pitchFamily="34" charset="0"/>
              <a:cs typeface="Aharoni" panose="02010803020104030203" pitchFamily="2" charset="-79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78673" y="2139615"/>
            <a:ext cx="2497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79646">
                    <a:lumMod val="75000"/>
                  </a:srgbClr>
                </a:solidFill>
              </a:rPr>
              <a:t>LOADS </a:t>
            </a:r>
            <a:endParaRPr lang="en-SG" sz="5400" dirty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E14450F-489F-4319-BF7B-6C80A194B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3906" y="596602"/>
            <a:ext cx="5674504" cy="555251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E90DCA4-F78B-4B8A-8338-7D94EF8AEC9A}"/>
              </a:ext>
            </a:extLst>
          </p:cNvPr>
          <p:cNvSpPr/>
          <p:nvPr/>
        </p:nvSpPr>
        <p:spPr>
          <a:xfrm>
            <a:off x="4307031" y="6149117"/>
            <a:ext cx="7034027" cy="451324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1218960"/>
            <a:r>
              <a:rPr lang="en-US" sz="2133" b="1" dirty="0">
                <a:latin typeface="Century Gothic" panose="020B0502020202020204" pitchFamily="34" charset="0"/>
              </a:rPr>
              <a:t>Code: SG6230 |UC: S$16.25| SR: S$22.75|BV: 5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45AC4CB-2A5B-4F78-B595-8C6878B78D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546" y="6063268"/>
            <a:ext cx="635845" cy="47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"/>
                            </p:stCondLst>
                            <p:childTnLst>
                              <p:par>
                                <p:cTn id="3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00"/>
                            </p:stCondLst>
                            <p:childTnLst>
                              <p:par>
                                <p:cTn id="4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2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00"/>
                            </p:stCondLst>
                            <p:childTnLst>
                              <p:par>
                                <p:cTn id="5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"/>
                            </p:stCondLst>
                            <p:childTnLst>
                              <p:par>
                                <p:cTn id="6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300"/>
                            </p:stCondLst>
                            <p:childTnLst>
                              <p:par>
                                <p:cTn id="6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5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6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7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00"/>
                            </p:stCondLst>
                            <p:childTnLst>
                              <p:par>
                                <p:cTn id="7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1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2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3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900"/>
                            </p:stCondLst>
                            <p:childTnLst>
                              <p:par>
                                <p:cTn id="8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7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8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9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100"/>
                            </p:stCondLst>
                            <p:childTnLst>
                              <p:par>
                                <p:cTn id="9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3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4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5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300"/>
                            </p:stCondLst>
                            <p:childTnLst>
                              <p:par>
                                <p:cTn id="9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9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0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1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5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6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700"/>
                            </p:stCondLst>
                            <p:childTnLst>
                              <p:par>
                                <p:cTn id="10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1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2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900"/>
                            </p:stCondLst>
                            <p:childTnLst>
                              <p:par>
                                <p:cTn id="1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7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8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100"/>
                            </p:stCondLst>
                            <p:childTnLst>
                              <p:par>
                                <p:cTn id="1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3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4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5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300"/>
                            </p:stCondLst>
                            <p:childTnLst>
                              <p:par>
                                <p:cTn id="12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9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0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5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6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700"/>
                            </p:stCondLst>
                            <p:childTnLst>
                              <p:par>
                                <p:cTn id="13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1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2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3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900"/>
                            </p:stCondLst>
                            <p:childTnLst>
                              <p:par>
                                <p:cTn id="14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7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8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9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100"/>
                            </p:stCondLst>
                            <p:childTnLst>
                              <p:par>
                                <p:cTn id="1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300"/>
                            </p:stCondLst>
                            <p:childTnLst>
                              <p:par>
                                <p:cTn id="15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6050"/>
                            </p:stCondLst>
                            <p:childTnLst>
                              <p:par>
                                <p:cTn id="16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529" y="721290"/>
            <a:ext cx="6010641" cy="559143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-2320119" y="5870590"/>
            <a:ext cx="12192000" cy="3889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14947" indent="-214947" algn="l" defTabSz="8581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4839" indent="-214947" algn="l" defTabSz="858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2049" indent="-214947" algn="l" defTabSz="858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1005" indent="-214947" algn="l" defTabSz="858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0502" indent="-214947" algn="l" defTabSz="858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9109" indent="-214947" algn="l" defTabSz="858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7964" indent="-214947" algn="l" defTabSz="858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7042" indent="-214947" algn="l" defTabSz="858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5676" indent="-214947" algn="l" defTabSz="8581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/>
              <a:t>Code: SG1055 | UC: S$42.75 | SR: S$60.00 | BV:19.50</a:t>
            </a:r>
            <a:endParaRPr lang="en-SG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8" y="5835841"/>
            <a:ext cx="635845" cy="476883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814127" y="1413959"/>
            <a:ext cx="6377873" cy="3763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SG" sz="3200" b="1" dirty="0"/>
              <a:t>Helps support healthy blood sugar levels</a:t>
            </a:r>
            <a:endParaRPr lang="en-US" sz="3200" b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/>
              <a:t>Helps with energy and stamina </a:t>
            </a:r>
            <a:endParaRPr lang="en-SG" sz="3200" b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SG" sz="2000" b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/>
              <a:t>Supports cardiovascular health</a:t>
            </a:r>
            <a:endParaRPr lang="en-SG" sz="3200" b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267649" y="5313"/>
            <a:ext cx="12192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8581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57895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5400" b="1" spc="-225" dirty="0">
                <a:latin typeface="Lato Black" panose="020F0A02020204030203" pitchFamily="34" charset="0"/>
              </a:rPr>
              <a:t>Introducing </a:t>
            </a:r>
            <a:r>
              <a:rPr lang="en-US" sz="5400" b="1" spc="-225" dirty="0" err="1">
                <a:latin typeface="Lato Black" panose="020F0A02020204030203" pitchFamily="34" charset="0"/>
              </a:rPr>
              <a:t>Isotonix</a:t>
            </a:r>
            <a:r>
              <a:rPr lang="en-US" sz="5400" b="1" spc="-225" dirty="0">
                <a:latin typeface="Lato Black" panose="020F0A02020204030203" pitchFamily="34" charset="0"/>
              </a:rPr>
              <a:t>™™ </a:t>
            </a:r>
            <a:r>
              <a:rPr lang="en-US" sz="3200" b="1" spc="-225" baseline="100000" dirty="0">
                <a:latin typeface="Lato Black" panose="020F0A02020204030203" pitchFamily="34" charset="0"/>
              </a:rPr>
              <a:t> </a:t>
            </a:r>
            <a:r>
              <a:rPr lang="en-US" sz="5400" b="1" spc="-225" dirty="0" err="1">
                <a:latin typeface="Lato Black" panose="020F0A02020204030203" pitchFamily="34" charset="0"/>
              </a:rPr>
              <a:t>Isochrome</a:t>
            </a:r>
            <a:r>
              <a:rPr lang="en-US" sz="5400" b="1" spc="-225" dirty="0">
                <a:latin typeface="Lato Black" panose="020F0A02020204030203" pitchFamily="34" charset="0"/>
              </a:rPr>
              <a:t> </a:t>
            </a:r>
            <a:endParaRPr lang="en-SG" sz="5400" b="1" spc="-225" dirty="0">
              <a:latin typeface="Lato Black" panose="020F0A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19425" y="6550223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Isotonix</a:t>
            </a:r>
            <a:r>
              <a:rPr lang="en-US" sz="1400" dirty="0"/>
              <a:t> is a registered trademark of Market Singapore in Singapore.</a:t>
            </a:r>
            <a:endParaRPr lang="en-SG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FCEEE0-0FE7-4438-8C8E-518EDF5A49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78" y="1413959"/>
            <a:ext cx="1338470" cy="8466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84F731-A377-427F-8EB3-962666E755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8609" y="2703177"/>
            <a:ext cx="1338470" cy="9525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AD5F07-5BA7-421E-8626-C418055FAE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609" y="4121651"/>
            <a:ext cx="1338470" cy="91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6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479" y="-177826"/>
            <a:ext cx="4688869" cy="2188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308" y="-249744"/>
            <a:ext cx="5395371" cy="5710686"/>
          </a:xfrm>
          <a:prstGeom prst="rect">
            <a:avLst/>
          </a:prstGeom>
        </p:spPr>
      </p:pic>
      <p:pic>
        <p:nvPicPr>
          <p:cNvPr id="8" name="Picture 3" descr="F:\TrimTea\trimp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6850">
            <a:off x="3486734" y="1445702"/>
            <a:ext cx="1581150" cy="370363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72851" y="4662639"/>
            <a:ext cx="6613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Contains: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prstClr val="black"/>
                </a:solidFill>
              </a:rPr>
              <a:t>WellTrim</a:t>
            </a:r>
            <a:r>
              <a:rPr lang="en-US" sz="2400" b="1" dirty="0">
                <a:solidFill>
                  <a:prstClr val="black"/>
                </a:solidFill>
              </a:rPr>
              <a:t>® IG (African Mango Seed Extract)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Black Tea Extract  </a:t>
            </a:r>
            <a:endParaRPr lang="en-SG" sz="2400" b="1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0295" y="6358785"/>
            <a:ext cx="7034027" cy="451324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defTabSz="1218960"/>
            <a:r>
              <a:rPr lang="en-US" sz="2133" b="1" dirty="0">
                <a:solidFill>
                  <a:prstClr val="black"/>
                </a:solidFill>
                <a:latin typeface="Century Gothic" panose="020B0502020202020204" pitchFamily="34" charset="0"/>
              </a:rPr>
              <a:t>Code: SG6610 |UC: S$46.25| SR: S$64.75|BV: 20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" y="6358785"/>
            <a:ext cx="635845" cy="4768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87875" y="6365083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WellTrim</a:t>
            </a:r>
            <a:r>
              <a:rPr lang="en-US" sz="1400" dirty="0">
                <a:solidFill>
                  <a:schemeClr val="bg1"/>
                </a:solidFill>
              </a:rPr>
              <a:t>® IG is a registered trademark of Icon Group LLC.</a:t>
            </a:r>
            <a:endParaRPr lang="en-SG" sz="1400" dirty="0">
              <a:solidFill>
                <a:schemeClr val="bg1"/>
              </a:solidFill>
            </a:endParaRP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FB931822-F09B-4D0A-A7A6-143321FA56BA}"/>
              </a:ext>
            </a:extLst>
          </p:cNvPr>
          <p:cNvSpPr txBox="1">
            <a:spLocks/>
          </p:cNvSpPr>
          <p:nvPr/>
        </p:nvSpPr>
        <p:spPr>
          <a:xfrm>
            <a:off x="5348706" y="2293610"/>
            <a:ext cx="7416800" cy="4673600"/>
          </a:xfrm>
          <a:prstGeom prst="rect">
            <a:avLst/>
          </a:prstGeom>
        </p:spPr>
        <p:txBody>
          <a:bodyPr lIns="121872" tIns="60936" rIns="121872" bIns="60936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630">
              <a:buClr>
                <a:srgbClr val="66CCFF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May help to curb appetite </a:t>
            </a:r>
            <a:endParaRPr lang="en-SG" sz="3200" dirty="0"/>
          </a:p>
          <a:p>
            <a:pPr defTabSz="1218630">
              <a:buClr>
                <a:srgbClr val="66CCFF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May promote a feeling of fullness</a:t>
            </a:r>
            <a:endParaRPr lang="en-SG" sz="3200" dirty="0"/>
          </a:p>
          <a:p>
            <a:pPr defTabSz="1218630">
              <a:buClr>
                <a:srgbClr val="66CCFF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Supports healthy weight management</a:t>
            </a:r>
            <a:endParaRPr lang="en-SG" sz="3200" dirty="0"/>
          </a:p>
          <a:p>
            <a:pPr defTabSz="1218630">
              <a:buClr>
                <a:srgbClr val="66CCFF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Promotes fat burning </a:t>
            </a:r>
            <a:endParaRPr lang="en-SG" sz="3200" dirty="0"/>
          </a:p>
          <a:p>
            <a:pPr defTabSz="1218630">
              <a:buClr>
                <a:srgbClr val="66CCFF"/>
              </a:buClr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865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7140582"/>
          </a:xfrm>
          <a:prstGeom prst="rect">
            <a:avLst/>
          </a:prstGeom>
          <a:gradFill flip="none" rotWithShape="1">
            <a:gsLst>
              <a:gs pos="0">
                <a:srgbClr val="5C8DAA">
                  <a:alpha val="82000"/>
                </a:srgbClr>
              </a:gs>
              <a:gs pos="100000">
                <a:srgbClr val="FFFFFF">
                  <a:alpha val="82000"/>
                </a:srgbClr>
              </a:gs>
            </a:gsLst>
            <a:lin ang="366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32"/>
            <a:r>
              <a:rPr lang="en-US" sz="2000" b="1"/>
              <a:t>Results that speak for themselves. </a:t>
            </a:r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5341" y="1397146"/>
            <a:ext cx="8374644" cy="5745552"/>
          </a:xfrm>
          <a:prstGeom prst="rect">
            <a:avLst/>
          </a:prstGeom>
          <a:gradFill flip="none" rotWithShape="1">
            <a:gsLst>
              <a:gs pos="0">
                <a:srgbClr val="090922">
                  <a:alpha val="82000"/>
                </a:srgbClr>
              </a:gs>
              <a:gs pos="50000">
                <a:srgbClr val="5C8DAA"/>
              </a:gs>
              <a:gs pos="100000">
                <a:srgbClr val="152F40"/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457200" indent="-457200" defTabSz="609570">
              <a:buFont typeface="+mj-lt"/>
              <a:buAutoNum type="arabicPeriod"/>
            </a:pPr>
            <a:r>
              <a:rPr lang="en-US" sz="2600" b="1" dirty="0">
                <a:solidFill>
                  <a:prstClr val="white"/>
                </a:solidFill>
              </a:rPr>
              <a:t>≥2 years, but &lt;3 years: </a:t>
            </a:r>
          </a:p>
          <a:p>
            <a:pPr marL="457189" indent="-457189" defTabSz="609570">
              <a:buFont typeface="Arial" charset="0"/>
              <a:buChar char="•"/>
            </a:pPr>
            <a:r>
              <a:rPr lang="en-US" sz="2600" b="1" dirty="0">
                <a:solidFill>
                  <a:srgbClr val="00EF6E"/>
                </a:solidFill>
              </a:rPr>
              <a:t>+</a:t>
            </a:r>
            <a:r>
              <a:rPr lang="en-US" sz="2600" b="1" dirty="0">
                <a:solidFill>
                  <a:prstClr val="white"/>
                </a:solidFill>
              </a:rPr>
              <a:t> </a:t>
            </a:r>
            <a:r>
              <a:rPr lang="en-US" sz="2600" b="1" dirty="0">
                <a:solidFill>
                  <a:srgbClr val="00EF6E"/>
                </a:solidFill>
              </a:rPr>
              <a:t>48%: </a:t>
            </a:r>
            <a:r>
              <a:rPr lang="en-US" sz="2600" dirty="0">
                <a:solidFill>
                  <a:prstClr val="white"/>
                </a:solidFill>
              </a:rPr>
              <a:t>Master UFO earns </a:t>
            </a:r>
            <a:r>
              <a:rPr lang="en-US" sz="2600" b="1" dirty="0">
                <a:solidFill>
                  <a:srgbClr val="00B050"/>
                </a:solidFill>
              </a:rPr>
              <a:t>48% </a:t>
            </a:r>
            <a:r>
              <a:rPr lang="en-US" sz="2600" dirty="0">
                <a:solidFill>
                  <a:prstClr val="white"/>
                </a:solidFill>
              </a:rPr>
              <a:t>more than UFO annually</a:t>
            </a:r>
          </a:p>
          <a:p>
            <a:pPr marL="457189" indent="-457189" defTabSz="609570">
              <a:buFont typeface="Arial" charset="0"/>
              <a:buChar char="•"/>
            </a:pPr>
            <a:r>
              <a:rPr lang="en-US" sz="2600" b="1" dirty="0">
                <a:solidFill>
                  <a:srgbClr val="00EF6E"/>
                </a:solidFill>
              </a:rPr>
              <a:t>+197%: </a:t>
            </a:r>
            <a:r>
              <a:rPr lang="en-US" sz="2600" dirty="0">
                <a:solidFill>
                  <a:prstClr val="white"/>
                </a:solidFill>
              </a:rPr>
              <a:t>SAMM earns </a:t>
            </a:r>
            <a:r>
              <a:rPr lang="en-US" sz="2600" b="1" dirty="0">
                <a:solidFill>
                  <a:srgbClr val="00B050"/>
                </a:solidFill>
              </a:rPr>
              <a:t>197%</a:t>
            </a:r>
            <a:r>
              <a:rPr lang="en-US" sz="2600" dirty="0">
                <a:solidFill>
                  <a:prstClr val="white"/>
                </a:solidFill>
              </a:rPr>
              <a:t> more than UFO</a:t>
            </a:r>
          </a:p>
          <a:p>
            <a:pPr defTabSz="609570"/>
            <a:endParaRPr lang="en-US" sz="2600" dirty="0">
              <a:solidFill>
                <a:prstClr val="white"/>
              </a:solidFill>
            </a:endParaRPr>
          </a:p>
          <a:p>
            <a:pPr defTabSz="609570"/>
            <a:r>
              <a:rPr lang="en-US" sz="2600" b="1" dirty="0">
                <a:solidFill>
                  <a:prstClr val="white"/>
                </a:solidFill>
              </a:rPr>
              <a:t>2.   ≥3 years, but &lt;5 years </a:t>
            </a:r>
            <a:r>
              <a:rPr lang="en-US" sz="2600" dirty="0">
                <a:solidFill>
                  <a:prstClr val="white"/>
                </a:solidFill>
              </a:rPr>
              <a:t>:</a:t>
            </a:r>
            <a:endParaRPr lang="en-US" sz="2600" b="1" dirty="0">
              <a:solidFill>
                <a:srgbClr val="00EF6E"/>
              </a:solidFill>
            </a:endParaRPr>
          </a:p>
          <a:p>
            <a:pPr marL="457189" indent="-457189" defTabSz="609570">
              <a:buFont typeface="Arial" charset="0"/>
              <a:buChar char="•"/>
            </a:pPr>
            <a:r>
              <a:rPr lang="en-US" sz="2600" b="1" dirty="0">
                <a:solidFill>
                  <a:srgbClr val="00EF6E"/>
                </a:solidFill>
              </a:rPr>
              <a:t>48.4%: </a:t>
            </a:r>
            <a:r>
              <a:rPr lang="en-US" sz="2600" dirty="0">
                <a:solidFill>
                  <a:prstClr val="white"/>
                </a:solidFill>
              </a:rPr>
              <a:t>Master UFO earns </a:t>
            </a:r>
            <a:r>
              <a:rPr lang="en-US" sz="2600" b="1" dirty="0">
                <a:solidFill>
                  <a:srgbClr val="00EF6E"/>
                </a:solidFill>
              </a:rPr>
              <a:t>48.4% </a:t>
            </a:r>
            <a:r>
              <a:rPr lang="en-US" sz="2600" dirty="0">
                <a:solidFill>
                  <a:prstClr val="white"/>
                </a:solidFill>
              </a:rPr>
              <a:t>more than UFO annually</a:t>
            </a:r>
          </a:p>
          <a:p>
            <a:pPr marL="457189" indent="-457189" defTabSz="609570">
              <a:buFont typeface="Arial" charset="0"/>
              <a:buChar char="•"/>
            </a:pPr>
            <a:r>
              <a:rPr lang="en-US" sz="2600" b="1" dirty="0">
                <a:solidFill>
                  <a:srgbClr val="00EF6E"/>
                </a:solidFill>
              </a:rPr>
              <a:t>+ 147%:  </a:t>
            </a:r>
            <a:r>
              <a:rPr lang="en-US" sz="2600" dirty="0">
                <a:solidFill>
                  <a:prstClr val="white"/>
                </a:solidFill>
              </a:rPr>
              <a:t>SAMM earns </a:t>
            </a:r>
            <a:r>
              <a:rPr lang="en-US" sz="2600" b="1" dirty="0">
                <a:solidFill>
                  <a:srgbClr val="00EF6E"/>
                </a:solidFill>
              </a:rPr>
              <a:t>147%</a:t>
            </a:r>
            <a:r>
              <a:rPr lang="en-US" sz="2600" dirty="0">
                <a:solidFill>
                  <a:srgbClr val="00EF6E"/>
                </a:solidFill>
              </a:rPr>
              <a:t> </a:t>
            </a:r>
            <a:r>
              <a:rPr lang="en-US" sz="2600" dirty="0">
                <a:solidFill>
                  <a:prstClr val="white"/>
                </a:solidFill>
              </a:rPr>
              <a:t>more than a UFO</a:t>
            </a:r>
          </a:p>
          <a:p>
            <a:pPr marL="457189" indent="-457189" defTabSz="609570">
              <a:buFont typeface="Arial" charset="0"/>
              <a:buChar char="•"/>
            </a:pPr>
            <a:endParaRPr lang="en-US" sz="2600" dirty="0">
              <a:solidFill>
                <a:prstClr val="white"/>
              </a:solidFill>
            </a:endParaRPr>
          </a:p>
          <a:p>
            <a:pPr marL="457189" indent="-457189" defTabSz="609570">
              <a:buFont typeface="+mj-lt"/>
              <a:buAutoNum type="arabicPeriod" startAt="3"/>
            </a:pPr>
            <a:r>
              <a:rPr lang="en-US" sz="2600" b="1" dirty="0">
                <a:solidFill>
                  <a:prstClr val="white"/>
                </a:solidFill>
              </a:rPr>
              <a:t>. ≥5 years, but &lt;7 years </a:t>
            </a:r>
            <a:r>
              <a:rPr lang="en-US" sz="2600" dirty="0">
                <a:solidFill>
                  <a:prstClr val="white"/>
                </a:solidFill>
              </a:rPr>
              <a:t>:  </a:t>
            </a:r>
          </a:p>
          <a:p>
            <a:pPr marL="457189" indent="-457189" defTabSz="609570">
              <a:buFont typeface="Arial" charset="0"/>
              <a:buChar char="•"/>
            </a:pPr>
            <a:r>
              <a:rPr lang="en-US" sz="2600" b="1" dirty="0">
                <a:solidFill>
                  <a:srgbClr val="00EF6E"/>
                </a:solidFill>
              </a:rPr>
              <a:t>+ 102%: </a:t>
            </a:r>
            <a:r>
              <a:rPr lang="en-US" sz="2600" dirty="0">
                <a:solidFill>
                  <a:prstClr val="white"/>
                </a:solidFill>
              </a:rPr>
              <a:t>Master UFO earns </a:t>
            </a:r>
            <a:r>
              <a:rPr lang="en-US" sz="2600" b="1" dirty="0">
                <a:solidFill>
                  <a:srgbClr val="00EF6E"/>
                </a:solidFill>
              </a:rPr>
              <a:t>102% </a:t>
            </a:r>
            <a:r>
              <a:rPr lang="en-US" sz="2600" dirty="0">
                <a:solidFill>
                  <a:prstClr val="white"/>
                </a:solidFill>
              </a:rPr>
              <a:t>more than UFO annually </a:t>
            </a:r>
          </a:p>
          <a:p>
            <a:pPr marL="457189" indent="-457189" defTabSz="609570">
              <a:buFont typeface="Arial" charset="0"/>
              <a:buChar char="•"/>
            </a:pPr>
            <a:r>
              <a:rPr lang="en-US" sz="2600" b="1" dirty="0">
                <a:solidFill>
                  <a:srgbClr val="00EF6E"/>
                </a:solidFill>
              </a:rPr>
              <a:t>+282%:  </a:t>
            </a:r>
            <a:r>
              <a:rPr lang="en-US" sz="2600" dirty="0">
                <a:solidFill>
                  <a:prstClr val="white"/>
                </a:solidFill>
              </a:rPr>
              <a:t>SAMM earns </a:t>
            </a:r>
            <a:r>
              <a:rPr lang="en-US" sz="2600" b="1" dirty="0">
                <a:solidFill>
                  <a:srgbClr val="00EF6E"/>
                </a:solidFill>
              </a:rPr>
              <a:t>282% </a:t>
            </a:r>
            <a:r>
              <a:rPr lang="en-US" sz="2600" dirty="0">
                <a:solidFill>
                  <a:prstClr val="white"/>
                </a:solidFill>
              </a:rPr>
              <a:t>more than a UFO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16206" y="548121"/>
            <a:ext cx="7379737" cy="67732"/>
          </a:xfrm>
          <a:prstGeom prst="rect">
            <a:avLst/>
          </a:prstGeom>
          <a:gradFill flip="none" rotWithShape="1">
            <a:gsLst>
              <a:gs pos="0">
                <a:srgbClr val="090922">
                  <a:alpha val="82000"/>
                </a:srgbClr>
              </a:gs>
              <a:gs pos="100000">
                <a:srgbClr val="5C8DAA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</a:endParaRPr>
          </a:p>
        </p:txBody>
      </p:sp>
      <p:pic>
        <p:nvPicPr>
          <p:cNvPr id="13" name="Picture 12" descr="SA_Circl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530" y="4910438"/>
            <a:ext cx="1653243" cy="16532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78295" y="63766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7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5341" y="2116"/>
            <a:ext cx="8376660" cy="1456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7068">
              <a:spcBef>
                <a:spcPct val="20000"/>
              </a:spcBef>
            </a:pPr>
            <a:r>
              <a:rPr lang="en-US" sz="3200" b="1" dirty="0">
                <a:solidFill>
                  <a:prstClr val="white"/>
                </a:solidFill>
              </a:rPr>
              <a:t>1. Regular UFO vs a MASTER UFO</a:t>
            </a:r>
          </a:p>
          <a:p>
            <a:pPr defTabSz="1217068">
              <a:spcBef>
                <a:spcPct val="20000"/>
              </a:spcBef>
            </a:pPr>
            <a:r>
              <a:rPr lang="en-US" sz="3200" b="1" dirty="0">
                <a:solidFill>
                  <a:prstClr val="white"/>
                </a:solidFill>
              </a:rPr>
              <a:t>2. Regular UFO vs SAMM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7" y="4910438"/>
            <a:ext cx="1711572" cy="14407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737" y="2204238"/>
            <a:ext cx="30797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4400" b="1" dirty="0"/>
              <a:t>Speak for themselves. </a:t>
            </a:r>
            <a:endParaRPr lang="en-SG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493568" y="548121"/>
            <a:ext cx="27066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SG" sz="6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9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91519" y="1459282"/>
            <a:ext cx="9840805" cy="4389119"/>
            <a:chOff x="5276087" y="2880296"/>
            <a:chExt cx="7070836" cy="35716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087" y="3336440"/>
              <a:ext cx="2462713" cy="194433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961671" y="2880296"/>
              <a:ext cx="4385252" cy="1859626"/>
            </a:xfrm>
            <a:prstGeom prst="rect">
              <a:avLst/>
            </a:prstGeom>
          </p:spPr>
          <p:txBody>
            <a:bodyPr wrap="square" lIns="68579" tIns="34289" rIns="68579" bIns="34289">
              <a:spAutoFit/>
            </a:bodyPr>
            <a:lstStyle/>
            <a:p>
              <a:pPr defTabSz="685783"/>
              <a:r>
                <a:rPr lang="en-US" sz="7200" b="1" cap="all" dirty="0">
                  <a:ln>
                    <a:solidFill>
                      <a:srgbClr val="44546A">
                        <a:lumMod val="50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Master UFO </a:t>
              </a:r>
              <a:r>
                <a:rPr lang="en-US" sz="7200" b="1" cap="all" dirty="0" err="1">
                  <a:ln>
                    <a:solidFill>
                      <a:srgbClr val="44546A">
                        <a:lumMod val="50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Programme</a:t>
              </a:r>
              <a:endParaRPr lang="en-US" sz="7200" b="1" cap="all" baseline="30000" dirty="0">
                <a:ln>
                  <a:solidFill>
                    <a:srgbClr val="44546A">
                      <a:lumMod val="50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7" name="Subtitle 2"/>
            <p:cNvSpPr txBox="1">
              <a:spLocks/>
            </p:cNvSpPr>
            <p:nvPr/>
          </p:nvSpPr>
          <p:spPr>
            <a:xfrm>
              <a:off x="7961671" y="4796203"/>
              <a:ext cx="4342843" cy="1655763"/>
            </a:xfrm>
            <a:prstGeom prst="rect">
              <a:avLst/>
            </a:prstGeom>
          </p:spPr>
          <p:txBody>
            <a:bodyPr/>
            <a:lstStyle>
              <a:lvl1pPr marL="292597" indent="-292597" algn="l" defTabSz="1168300" rtl="0" eaLnBrk="1" latinLnBrk="0" hangingPunct="1">
                <a:lnSpc>
                  <a:spcPct val="90000"/>
                </a:lnSpc>
                <a:spcBef>
                  <a:spcPts val="1333"/>
                </a:spcBef>
                <a:buFont typeface="Arial" panose="020B0604020202020204" pitchFamily="34" charset="0"/>
                <a:buChar char="•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77789" indent="-292597" algn="l" defTabSz="116830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59936" indent="-292597" algn="l" defTabSz="116830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3808" indent="-292597" algn="l" defTabSz="116830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5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628185" indent="-292597" algn="l" defTabSz="116830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5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212770" indent="-292597" algn="l" defTabSz="116830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5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96352" indent="-292597" algn="l" defTabSz="116830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5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80393" indent="-292597" algn="l" defTabSz="116830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5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964412" indent="-292597" algn="l" defTabSz="116830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5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800" b="1" dirty="0">
                  <a:solidFill>
                    <a:srgbClr val="0070C0"/>
                  </a:solidFill>
                </a:rPr>
                <a:t>A STRUCTURED SYSTEM THAT IDENTIFIES AND QUANTIFIES WHAT SUCCESSFUL UNFRANCHISE® OWNERS DO.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376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16" y="2188217"/>
            <a:ext cx="3846291" cy="4383944"/>
          </a:xfrm>
          <a:prstGeom prst="rect">
            <a:avLst/>
          </a:prstGeom>
          <a:effectLst>
            <a:glow rad="177800">
              <a:srgbClr val="0070C0">
                <a:alpha val="40000"/>
              </a:srgbClr>
            </a:glow>
            <a:innerShdw blurRad="63500" dist="50800" dir="18900000">
              <a:schemeClr val="tx1">
                <a:alpha val="50000"/>
              </a:schemeClr>
            </a:innerShdw>
            <a:softEdge rad="3175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550" y="1620216"/>
            <a:ext cx="4091721" cy="4951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841" y="1410999"/>
            <a:ext cx="4202013" cy="537037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41412" y="0"/>
            <a:ext cx="9905998" cy="14785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cap="all" dirty="0"/>
              <a:t>Master </a:t>
            </a:r>
            <a:r>
              <a:rPr lang="en-US" sz="4800" cap="all" dirty="0" err="1"/>
              <a:t>ufo</a:t>
            </a:r>
            <a:r>
              <a:rPr lang="en-US" sz="4800" cap="all" dirty="0"/>
              <a:t> </a:t>
            </a:r>
            <a:r>
              <a:rPr lang="en-US" sz="4800" cap="all" dirty="0" err="1"/>
              <a:t>programme</a:t>
            </a:r>
            <a:r>
              <a:rPr lang="en-US" sz="4800" cap="all" dirty="0"/>
              <a:t> </a:t>
            </a:r>
            <a:br>
              <a:rPr lang="en-US" sz="4800" cap="all" dirty="0"/>
            </a:br>
            <a:r>
              <a:rPr lang="en-US" sz="4800" cap="all" dirty="0"/>
              <a:t>Online TOOLs</a:t>
            </a:r>
            <a:endParaRPr lang="en-SG" sz="4800" cap="all" dirty="0"/>
          </a:p>
        </p:txBody>
      </p:sp>
    </p:spTree>
    <p:extLst>
      <p:ext uri="{BB962C8B-B14F-4D97-AF65-F5344CB8AC3E}">
        <p14:creationId xmlns:p14="http://schemas.microsoft.com/office/powerpoint/2010/main" val="207792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r="3979"/>
          <a:stretch/>
        </p:blipFill>
        <p:spPr>
          <a:xfrm>
            <a:off x="1083928" y="1378042"/>
            <a:ext cx="10161311" cy="4752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3693" y="72242"/>
            <a:ext cx="9905998" cy="994148"/>
          </a:xfrm>
        </p:spPr>
        <p:txBody>
          <a:bodyPr>
            <a:normAutofit/>
          </a:bodyPr>
          <a:lstStyle/>
          <a:p>
            <a:pPr algn="ctr"/>
            <a:r>
              <a:rPr lang="en-US" sz="4400" cap="all" dirty="0"/>
              <a:t>Master </a:t>
            </a:r>
            <a:r>
              <a:rPr lang="en-US" sz="4400" cap="all" dirty="0" err="1"/>
              <a:t>ufo</a:t>
            </a:r>
            <a:r>
              <a:rPr lang="en-US" sz="4400" cap="all" dirty="0"/>
              <a:t> </a:t>
            </a:r>
            <a:r>
              <a:rPr lang="en-US" sz="4400" cap="all" dirty="0" err="1"/>
              <a:t>programme</a:t>
            </a:r>
            <a:r>
              <a:rPr lang="en-US" sz="4400" cap="all" dirty="0"/>
              <a:t>- video</a:t>
            </a:r>
            <a:endParaRPr lang="en-SG" sz="4400" cap="all" dirty="0"/>
          </a:p>
        </p:txBody>
      </p:sp>
      <p:pic>
        <p:nvPicPr>
          <p:cNvPr id="2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0" b="5301"/>
          <a:stretch>
            <a:fillRect/>
          </a:stretch>
        </p:blipFill>
        <p:spPr bwMode="auto">
          <a:xfrm>
            <a:off x="8175539" y="-2940896"/>
            <a:ext cx="1653264" cy="228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4932272" y="3762833"/>
            <a:ext cx="5527893" cy="1655951"/>
            <a:chOff x="4929528" y="3948917"/>
            <a:chExt cx="5527893" cy="165595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b="7148"/>
            <a:stretch/>
          </p:blipFill>
          <p:spPr>
            <a:xfrm>
              <a:off x="5941881" y="4029613"/>
              <a:ext cx="1203562" cy="157212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96549" y="4084819"/>
              <a:ext cx="1346235" cy="145368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/>
            <a:srcRect l="16052" b="8494"/>
            <a:stretch/>
          </p:blipFill>
          <p:spPr>
            <a:xfrm>
              <a:off x="4929528" y="4030598"/>
              <a:ext cx="1254962" cy="157060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11207" y="3948917"/>
              <a:ext cx="1704514" cy="165595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1299" t="8876" r="1299" b="11426"/>
            <a:stretch/>
          </p:blipFill>
          <p:spPr>
            <a:xfrm>
              <a:off x="9418054" y="4047017"/>
              <a:ext cx="1039367" cy="1553756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4603004" y="2124827"/>
            <a:ext cx="6430103" cy="1794884"/>
            <a:chOff x="5035083" y="2280120"/>
            <a:chExt cx="6430103" cy="1794884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35083" y="2292677"/>
              <a:ext cx="1040735" cy="156110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94949" y="2280120"/>
              <a:ext cx="1402874" cy="169774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2"/>
            <a:srcRect t="24721"/>
            <a:stretch/>
          </p:blipFill>
          <p:spPr>
            <a:xfrm>
              <a:off x="6024941" y="2280120"/>
              <a:ext cx="1067652" cy="1631936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/>
          </p:nvGrpSpPr>
          <p:grpSpPr>
            <a:xfrm>
              <a:off x="7905407" y="2284206"/>
              <a:ext cx="3559779" cy="1790798"/>
              <a:chOff x="6882469" y="2272371"/>
              <a:chExt cx="3559779" cy="1790798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52132" y="2313188"/>
                <a:ext cx="1430577" cy="174022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882469" y="2272371"/>
                <a:ext cx="1610382" cy="1790798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5"/>
              <a:srcRect b="19264"/>
              <a:stretch/>
            </p:blipFill>
            <p:spPr>
              <a:xfrm>
                <a:off x="9252815" y="2351850"/>
                <a:ext cx="1189433" cy="1499015"/>
              </a:xfrm>
              <a:prstGeom prst="rect">
                <a:avLst/>
              </a:prstGeom>
            </p:spPr>
          </p:pic>
        </p:grpSp>
      </p:grpSp>
      <p:grpSp>
        <p:nvGrpSpPr>
          <p:cNvPr id="39" name="Group 38"/>
          <p:cNvGrpSpPr/>
          <p:nvPr/>
        </p:nvGrpSpPr>
        <p:grpSpPr>
          <a:xfrm>
            <a:off x="4493569" y="3440696"/>
            <a:ext cx="6539538" cy="466282"/>
            <a:chOff x="4477439" y="3405439"/>
            <a:chExt cx="6539538" cy="466282"/>
          </a:xfrm>
        </p:grpSpPr>
        <p:sp>
          <p:nvSpPr>
            <p:cNvPr id="38" name="TextBox 37"/>
            <p:cNvSpPr txBox="1"/>
            <p:nvPr/>
          </p:nvSpPr>
          <p:spPr>
            <a:xfrm>
              <a:off x="4477439" y="3405439"/>
              <a:ext cx="1027984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Liyen Ho</a:t>
              </a:r>
            </a:p>
            <a:p>
              <a:pPr algn="ctr"/>
              <a:r>
                <a:rPr lang="en-US" sz="1200" dirty="0">
                  <a:solidFill>
                    <a:srgbClr val="0DA0BC"/>
                  </a:solidFill>
                </a:rPr>
                <a:t>FVP</a:t>
              </a:r>
              <a:endParaRPr lang="en-SG" sz="1200" dirty="0">
                <a:solidFill>
                  <a:srgbClr val="0DA0BC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505423" y="3410056"/>
              <a:ext cx="1081774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Michelle Lieu</a:t>
              </a:r>
            </a:p>
            <a:p>
              <a:pPr algn="ctr"/>
              <a:r>
                <a:rPr lang="en-US" sz="1200" dirty="0">
                  <a:solidFill>
                    <a:srgbClr val="0DA0BC"/>
                  </a:solidFill>
                </a:rPr>
                <a:t>NSC</a:t>
              </a:r>
              <a:endParaRPr lang="en-SG" sz="1200" dirty="0">
                <a:solidFill>
                  <a:srgbClr val="0DA0BC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581375" y="3410056"/>
              <a:ext cx="101628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Bobby Ho</a:t>
              </a:r>
            </a:p>
            <a:p>
              <a:pPr algn="ctr"/>
              <a:r>
                <a:rPr lang="en-US" sz="1200" dirty="0">
                  <a:solidFill>
                    <a:srgbClr val="0DA0BC"/>
                  </a:solidFill>
                </a:rPr>
                <a:t>SC</a:t>
              </a:r>
              <a:endParaRPr lang="en-SG" sz="1200" dirty="0">
                <a:solidFill>
                  <a:srgbClr val="0DA0BC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536111" y="3410056"/>
              <a:ext cx="1266774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Jessica Lee</a:t>
              </a:r>
            </a:p>
            <a:p>
              <a:pPr algn="ctr"/>
              <a:r>
                <a:rPr lang="en-US" sz="1200" dirty="0">
                  <a:solidFill>
                    <a:srgbClr val="0DA0BC"/>
                  </a:solidFill>
                </a:rPr>
                <a:t>PC</a:t>
              </a:r>
              <a:endParaRPr lang="en-SG" sz="1200" dirty="0">
                <a:solidFill>
                  <a:srgbClr val="0DA0BC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780795" y="3410056"/>
              <a:ext cx="1128037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Emily Quek</a:t>
              </a:r>
            </a:p>
            <a:p>
              <a:pPr algn="ctr"/>
              <a:r>
                <a:rPr lang="en-US" sz="1200" dirty="0">
                  <a:solidFill>
                    <a:srgbClr val="0DA0BC"/>
                  </a:solidFill>
                </a:rPr>
                <a:t>PC</a:t>
              </a:r>
              <a:endParaRPr lang="en-SG" sz="1200" dirty="0">
                <a:solidFill>
                  <a:srgbClr val="0DA0BC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888940" y="3410056"/>
              <a:ext cx="1128037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Ruby Chan</a:t>
              </a:r>
            </a:p>
            <a:p>
              <a:pPr algn="ctr"/>
              <a:r>
                <a:rPr lang="en-US" sz="1200" dirty="0">
                  <a:solidFill>
                    <a:srgbClr val="0DA0BC"/>
                  </a:solidFill>
                </a:rPr>
                <a:t>PC</a:t>
              </a:r>
              <a:endParaRPr lang="en-SG" sz="1200" dirty="0">
                <a:solidFill>
                  <a:srgbClr val="0DA0BC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751497" y="4981323"/>
            <a:ext cx="5860441" cy="466686"/>
            <a:chOff x="4739140" y="4971123"/>
            <a:chExt cx="5860441" cy="466686"/>
          </a:xfrm>
        </p:grpSpPr>
        <p:sp>
          <p:nvSpPr>
            <p:cNvPr id="45" name="TextBox 44"/>
            <p:cNvSpPr txBox="1"/>
            <p:nvPr/>
          </p:nvSpPr>
          <p:spPr>
            <a:xfrm>
              <a:off x="4739140" y="4971123"/>
              <a:ext cx="1276232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Marcus Schaech</a:t>
              </a:r>
            </a:p>
            <a:p>
              <a:pPr algn="ctr"/>
              <a:r>
                <a:rPr lang="en-US" sz="1200" dirty="0">
                  <a:solidFill>
                    <a:srgbClr val="0DA0BC"/>
                  </a:solidFill>
                </a:rPr>
                <a:t>PC</a:t>
              </a:r>
              <a:endParaRPr lang="en-SG" sz="1200" dirty="0">
                <a:solidFill>
                  <a:srgbClr val="0DA0BC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04611" y="4976013"/>
              <a:ext cx="1019724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Ronald Ho</a:t>
              </a:r>
            </a:p>
            <a:p>
              <a:pPr algn="ctr"/>
              <a:r>
                <a:rPr lang="en-US" sz="1200" dirty="0">
                  <a:solidFill>
                    <a:srgbClr val="0DA0BC"/>
                  </a:solidFill>
                </a:rPr>
                <a:t>SMC</a:t>
              </a:r>
              <a:endParaRPr lang="en-SG" sz="1200" dirty="0">
                <a:solidFill>
                  <a:srgbClr val="0DA0BC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986069" y="4975534"/>
              <a:ext cx="1249121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Verna Tay</a:t>
              </a:r>
            </a:p>
            <a:p>
              <a:pPr algn="ctr"/>
              <a:r>
                <a:rPr lang="en-US" sz="1200" dirty="0">
                  <a:solidFill>
                    <a:srgbClr val="0DA0BC"/>
                  </a:solidFill>
                </a:rPr>
                <a:t>MC</a:t>
              </a:r>
              <a:endParaRPr lang="en-SG" sz="1200" dirty="0">
                <a:solidFill>
                  <a:srgbClr val="0DA0BC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235190" y="4976144"/>
              <a:ext cx="1190143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Normanic Ho</a:t>
              </a:r>
            </a:p>
            <a:p>
              <a:pPr algn="ctr"/>
              <a:r>
                <a:rPr lang="en-US" sz="1200" dirty="0">
                  <a:solidFill>
                    <a:srgbClr val="0DA0BC"/>
                  </a:solidFill>
                </a:rPr>
                <a:t>MC</a:t>
              </a:r>
              <a:endParaRPr lang="en-SG" sz="1200" dirty="0">
                <a:solidFill>
                  <a:srgbClr val="0DA0BC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409438" y="4976144"/>
              <a:ext cx="1190143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Edwin Soon</a:t>
              </a:r>
            </a:p>
            <a:p>
              <a:pPr algn="ctr"/>
              <a:r>
                <a:rPr lang="en-US" sz="1200" dirty="0">
                  <a:solidFill>
                    <a:srgbClr val="0DA0BC"/>
                  </a:solidFill>
                </a:rPr>
                <a:t>MC</a:t>
              </a:r>
              <a:endParaRPr lang="en-SG" sz="1200" dirty="0">
                <a:solidFill>
                  <a:srgbClr val="0DA0BC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6137">
            <a:off x="-307449" y="-194539"/>
            <a:ext cx="3094424" cy="252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7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527" y="0"/>
            <a:ext cx="10937651" cy="1478570"/>
          </a:xfrm>
        </p:spPr>
        <p:txBody>
          <a:bodyPr>
            <a:normAutofit/>
          </a:bodyPr>
          <a:lstStyle/>
          <a:p>
            <a:pPr algn="ctr"/>
            <a:r>
              <a:rPr lang="en-US" sz="4800" cap="all" dirty="0"/>
              <a:t>Master </a:t>
            </a:r>
            <a:r>
              <a:rPr lang="en-US" sz="4800" cap="all" dirty="0" err="1"/>
              <a:t>ufo</a:t>
            </a:r>
            <a:r>
              <a:rPr lang="en-US" sz="4800" cap="all" dirty="0"/>
              <a:t> </a:t>
            </a:r>
            <a:r>
              <a:rPr lang="en-US" sz="4800" cap="all" dirty="0" err="1"/>
              <a:t>programme</a:t>
            </a:r>
            <a:r>
              <a:rPr lang="en-US" sz="4800" cap="all" dirty="0"/>
              <a:t> </a:t>
            </a:r>
            <a:br>
              <a:rPr lang="en-US" sz="4800" cap="all" dirty="0"/>
            </a:br>
            <a:r>
              <a:rPr lang="en-US" sz="4800" cap="all" dirty="0"/>
              <a:t> Recognition </a:t>
            </a:r>
            <a:endParaRPr lang="en-SG" sz="4800" cap="all" dirty="0"/>
          </a:p>
        </p:txBody>
      </p:sp>
      <p:pic>
        <p:nvPicPr>
          <p:cNvPr id="2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0" b="5301"/>
          <a:stretch>
            <a:fillRect/>
          </a:stretch>
        </p:blipFill>
        <p:spPr bwMode="auto">
          <a:xfrm>
            <a:off x="8175539" y="-2940896"/>
            <a:ext cx="1653264" cy="228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6137">
            <a:off x="-305184" y="-266295"/>
            <a:ext cx="3094424" cy="2529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90362">
            <a:off x="693080" y="2042761"/>
            <a:ext cx="3865046" cy="4010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5904" y="2007491"/>
            <a:ext cx="6651327" cy="394816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622412" y="1396036"/>
            <a:ext cx="4074766" cy="5171073"/>
            <a:chOff x="6174703" y="1870919"/>
            <a:chExt cx="3654100" cy="46474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4703" y="1870919"/>
              <a:ext cx="3654100" cy="464744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23190" y="2652086"/>
              <a:ext cx="3557126" cy="3758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112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01" y="276839"/>
            <a:ext cx="12192000" cy="1478570"/>
          </a:xfrm>
        </p:spPr>
        <p:txBody>
          <a:bodyPr>
            <a:noAutofit/>
          </a:bodyPr>
          <a:lstStyle/>
          <a:p>
            <a:pPr algn="ctr"/>
            <a:r>
              <a:rPr lang="en-US" sz="5400" cap="all" dirty="0"/>
              <a:t>master </a:t>
            </a:r>
            <a:r>
              <a:rPr lang="en-US" sz="5400" cap="all" dirty="0" err="1"/>
              <a:t>ufo</a:t>
            </a:r>
            <a:r>
              <a:rPr lang="en-US" sz="5400" cap="all" dirty="0"/>
              <a:t> PROGRAMME</a:t>
            </a:r>
            <a:br>
              <a:rPr lang="en-US" sz="5400" cap="all" dirty="0"/>
            </a:br>
            <a:r>
              <a:rPr lang="en-US" sz="5400" cap="all" dirty="0"/>
              <a:t>CLASS </a:t>
            </a:r>
            <a:endParaRPr lang="en-SG" sz="5400" cap="al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6137">
            <a:off x="-383561" y="-174855"/>
            <a:ext cx="3094424" cy="2529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773E8E-7D2F-4D82-8B3E-0AA510AE56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20" y="1771738"/>
            <a:ext cx="4094480" cy="30708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41DAAF-0454-45FC-B789-2DF2EDADCA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9349" y="2851656"/>
            <a:ext cx="4262291" cy="31967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CCA6A2-EF0F-4975-884C-0E9EE9B165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8912" y="2510425"/>
            <a:ext cx="4943937" cy="3462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B1BE55-AB6A-46B0-AA1E-0A7CD90BF5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6135" y="2706783"/>
            <a:ext cx="4562931" cy="34221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702BA5-54C9-49F0-8AEF-CFE7C04CE4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9363">
            <a:off x="5756601" y="2919270"/>
            <a:ext cx="4034760" cy="3026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EB0A6B-CD90-4873-874D-C79665AC37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630" y="1784254"/>
            <a:ext cx="9713886" cy="494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1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0" b="5301"/>
          <a:stretch>
            <a:fillRect/>
          </a:stretch>
        </p:blipFill>
        <p:spPr bwMode="auto">
          <a:xfrm>
            <a:off x="8175539" y="-2940896"/>
            <a:ext cx="1653264" cy="228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1730761" y="1957940"/>
            <a:ext cx="8987246" cy="2706978"/>
            <a:chOff x="5997074" y="419095"/>
            <a:chExt cx="6424553" cy="1780480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7074" y="574944"/>
              <a:ext cx="1811574" cy="1624631"/>
            </a:xfrm>
            <a:prstGeom prst="rect">
              <a:avLst/>
            </a:prstGeom>
            <a:effectLst>
              <a:outerShdw blurRad="1219200" sx="118000" sy="118000" algn="ctr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52" name="Rectangle 51"/>
            <p:cNvSpPr/>
            <p:nvPr/>
          </p:nvSpPr>
          <p:spPr>
            <a:xfrm>
              <a:off x="8036375" y="419095"/>
              <a:ext cx="4385252" cy="1381625"/>
            </a:xfrm>
            <a:prstGeom prst="rect">
              <a:avLst/>
            </a:prstGeom>
          </p:spPr>
          <p:txBody>
            <a:bodyPr wrap="square" lIns="68579" tIns="34289" rIns="68579" bIns="34289">
              <a:spAutoFit/>
            </a:bodyPr>
            <a:lstStyle/>
            <a:p>
              <a:pPr defTabSz="685783"/>
              <a:r>
                <a:rPr lang="en-US" sz="6600" b="1" cap="all" dirty="0">
                  <a:ln>
                    <a:solidFill>
                      <a:srgbClr val="44546A">
                        <a:lumMod val="50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The Shopping Annuity</a:t>
              </a:r>
              <a:r>
                <a:rPr lang="en-US" sz="6600" b="1" cap="all" baseline="30000" dirty="0">
                  <a:ln>
                    <a:solidFill>
                      <a:srgbClr val="44546A">
                        <a:lumMod val="50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®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036375" y="1857606"/>
              <a:ext cx="3541595" cy="288470"/>
            </a:xfrm>
            <a:prstGeom prst="rect">
              <a:avLst/>
            </a:prstGeom>
          </p:spPr>
          <p:txBody>
            <a:bodyPr wrap="none" lIns="68579" tIns="34289" rIns="68579" bIns="34289">
              <a:spAutoFit/>
            </a:bodyPr>
            <a:lstStyle/>
            <a:p>
              <a:pPr defTabSz="685783"/>
              <a:r>
                <a:rPr lang="en-US" sz="2400" b="1" cap="all" dirty="0">
                  <a:solidFill>
                    <a:srgbClr val="0070C0"/>
                  </a:solidFill>
                </a:rPr>
                <a:t>Convert Spending Into Earning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421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5_Custom Design">
  <a:themeElements>
    <a:clrScheme name="Analysi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11118</TotalTime>
  <Words>715</Words>
  <Application>Microsoft Office PowerPoint</Application>
  <PresentationFormat>Widescreen</PresentationFormat>
  <Paragraphs>126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.AppleSystemUIFont</vt:lpstr>
      <vt:lpstr>Advance</vt:lpstr>
      <vt:lpstr>Lato Black</vt:lpstr>
      <vt:lpstr>ＭＳ Ｐゴシック</vt:lpstr>
      <vt:lpstr>Aharoni</vt:lpstr>
      <vt:lpstr>Arial</vt:lpstr>
      <vt:lpstr>Bodoni MT</vt:lpstr>
      <vt:lpstr>Calibri</vt:lpstr>
      <vt:lpstr>Calibri Light</vt:lpstr>
      <vt:lpstr>Century Gothic</vt:lpstr>
      <vt:lpstr>Corbel</vt:lpstr>
      <vt:lpstr>Courier New</vt:lpstr>
      <vt:lpstr>Gill Sans MT</vt:lpstr>
      <vt:lpstr>Helvetica</vt:lpstr>
      <vt:lpstr>Verdana</vt:lpstr>
      <vt:lpstr>25_Custom Design</vt:lpstr>
      <vt:lpstr>7_Office Theme</vt:lpstr>
      <vt:lpstr>5_Office Theme</vt:lpstr>
      <vt:lpstr>Digital Blue Tunnel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Master ufo programme- video</vt:lpstr>
      <vt:lpstr>Master ufo programme   Recognition </vt:lpstr>
      <vt:lpstr>master ufo PROGRAMME CLASS </vt:lpstr>
      <vt:lpstr>PowerPoint Presentation</vt:lpstr>
      <vt:lpstr>SHOPPING ANNUITY programme  Online TOOLs</vt:lpstr>
      <vt:lpstr>SHOP LOCAL PROGRAMME</vt:lpstr>
      <vt:lpstr>CAMPAIGNS &amp; PROMOTIONS</vt:lpstr>
      <vt:lpstr>PowerPoint Presentation</vt:lpstr>
      <vt:lpstr>Features on magazine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Jermaine Khoo</dc:creator>
  <cp:lastModifiedBy>Jermaine Khoo</cp:lastModifiedBy>
  <cp:revision>184</cp:revision>
  <cp:lastPrinted>2018-04-13T04:08:59Z</cp:lastPrinted>
  <dcterms:created xsi:type="dcterms:W3CDTF">2018-03-28T03:13:26Z</dcterms:created>
  <dcterms:modified xsi:type="dcterms:W3CDTF">2018-05-17T09:42:57Z</dcterms:modified>
</cp:coreProperties>
</file>